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6" r:id="rId2"/>
    <p:sldId id="291" r:id="rId3"/>
    <p:sldId id="287" r:id="rId4"/>
    <p:sldId id="288" r:id="rId5"/>
    <p:sldId id="290" r:id="rId6"/>
    <p:sldId id="292" r:id="rId7"/>
    <p:sldId id="293" r:id="rId8"/>
    <p:sldId id="294" r:id="rId9"/>
    <p:sldId id="298" r:id="rId10"/>
    <p:sldId id="299" r:id="rId11"/>
    <p:sldId id="295" r:id="rId12"/>
    <p:sldId id="297" r:id="rId13"/>
    <p:sldId id="296" r:id="rId14"/>
    <p:sldId id="279" r:id="rId15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87938" autoAdjust="0"/>
  </p:normalViewPr>
  <p:slideViewPr>
    <p:cSldViewPr>
      <p:cViewPr varScale="1">
        <p:scale>
          <a:sx n="96" d="100"/>
          <a:sy n="96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16" y="-84"/>
      </p:cViewPr>
      <p:guideLst>
        <p:guide orient="horz" pos="2928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faru\Local%20Settings\Temporary%20Internet%20Files\Content.Outlook\B3BJWV2V\DIR%20xlms.xlsm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_H\NFS\HOME\MFA\faru\Cross_country_microdata\CFM%20tables%20Nov%20201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_H\NFS\HOME\MFA\faru\Cross_country_microdata\CFM%20tables%20Nov%2020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lrMapOvr bg1="lt1" tx1="dk1" bg2="lt2" tx2="dk2" accent1="accent1" accent2="accent2" accent3="accent3" accent4="accent4" accent5="accent5" accent6="accent6" hlink="hlink" folHlink="folHlink"/>
  <c:protection>
    <c:chartObject val="1"/>
  </c:protection>
  <c:chart>
    <c:autoTitleDeleted val="1"/>
    <c:plotArea>
      <c:layout>
        <c:manualLayout>
          <c:layoutTarget val="inner"/>
          <c:xMode val="edge"/>
          <c:yMode val="edge"/>
          <c:x val="2.9654964854983968E-2"/>
          <c:y val="7.9767376956241781E-2"/>
          <c:w val="0.89400743929387527"/>
          <c:h val="0.75987101362795262"/>
        </c:manualLayout>
      </c:layout>
      <c:lineChart>
        <c:grouping val="standard"/>
        <c:ser>
          <c:idx val="4"/>
          <c:order val="1"/>
          <c:tx>
            <c:v/>
          </c:tx>
          <c:spPr>
            <a:ln w="0">
              <a:noFill/>
            </a:ln>
          </c:spPr>
          <c:marker>
            <c:symbol val="none"/>
          </c:marker>
          <c:cat>
            <c:numLit>
              <c:formatCode>General</c:formatCode>
              <c:ptCount val="84"/>
              <c:pt idx="0">
                <c:v>32963</c:v>
              </c:pt>
              <c:pt idx="1">
                <c:v>33054</c:v>
              </c:pt>
              <c:pt idx="2">
                <c:v>33146</c:v>
              </c:pt>
              <c:pt idx="3">
                <c:v>33238</c:v>
              </c:pt>
              <c:pt idx="4">
                <c:v>33328</c:v>
              </c:pt>
              <c:pt idx="5">
                <c:v>33419</c:v>
              </c:pt>
              <c:pt idx="6">
                <c:v>33511</c:v>
              </c:pt>
              <c:pt idx="7">
                <c:v>33603</c:v>
              </c:pt>
              <c:pt idx="8">
                <c:v>33694</c:v>
              </c:pt>
              <c:pt idx="9">
                <c:v>33785</c:v>
              </c:pt>
              <c:pt idx="10">
                <c:v>33877</c:v>
              </c:pt>
              <c:pt idx="11">
                <c:v>33969</c:v>
              </c:pt>
              <c:pt idx="12">
                <c:v>34059</c:v>
              </c:pt>
              <c:pt idx="13">
                <c:v>34150</c:v>
              </c:pt>
              <c:pt idx="14">
                <c:v>34242</c:v>
              </c:pt>
              <c:pt idx="15">
                <c:v>34334</c:v>
              </c:pt>
              <c:pt idx="16">
                <c:v>34424</c:v>
              </c:pt>
              <c:pt idx="17">
                <c:v>34515</c:v>
              </c:pt>
              <c:pt idx="18">
                <c:v>34607</c:v>
              </c:pt>
              <c:pt idx="19">
                <c:v>34699</c:v>
              </c:pt>
              <c:pt idx="20">
                <c:v>34789</c:v>
              </c:pt>
              <c:pt idx="21">
                <c:v>34880</c:v>
              </c:pt>
              <c:pt idx="22">
                <c:v>34972</c:v>
              </c:pt>
              <c:pt idx="23">
                <c:v>35064</c:v>
              </c:pt>
              <c:pt idx="24">
                <c:v>35155</c:v>
              </c:pt>
              <c:pt idx="25">
                <c:v>35246</c:v>
              </c:pt>
              <c:pt idx="26">
                <c:v>35338</c:v>
              </c:pt>
              <c:pt idx="27">
                <c:v>35430</c:v>
              </c:pt>
              <c:pt idx="28">
                <c:v>35520</c:v>
              </c:pt>
              <c:pt idx="29">
                <c:v>35611</c:v>
              </c:pt>
              <c:pt idx="30">
                <c:v>35703</c:v>
              </c:pt>
              <c:pt idx="31">
                <c:v>35795</c:v>
              </c:pt>
              <c:pt idx="32">
                <c:v>35885</c:v>
              </c:pt>
              <c:pt idx="33">
                <c:v>35976</c:v>
              </c:pt>
              <c:pt idx="34">
                <c:v>36068</c:v>
              </c:pt>
              <c:pt idx="35">
                <c:v>36160</c:v>
              </c:pt>
              <c:pt idx="36">
                <c:v>36250</c:v>
              </c:pt>
              <c:pt idx="37">
                <c:v>36341</c:v>
              </c:pt>
              <c:pt idx="38">
                <c:v>36433</c:v>
              </c:pt>
              <c:pt idx="39">
                <c:v>36525</c:v>
              </c:pt>
              <c:pt idx="40">
                <c:v>36616</c:v>
              </c:pt>
              <c:pt idx="41">
                <c:v>36707</c:v>
              </c:pt>
              <c:pt idx="42">
                <c:v>36799</c:v>
              </c:pt>
              <c:pt idx="43">
                <c:v>36891</c:v>
              </c:pt>
              <c:pt idx="44">
                <c:v>36981</c:v>
              </c:pt>
              <c:pt idx="45">
                <c:v>37072</c:v>
              </c:pt>
              <c:pt idx="46">
                <c:v>37164</c:v>
              </c:pt>
              <c:pt idx="47">
                <c:v>37256</c:v>
              </c:pt>
              <c:pt idx="48">
                <c:v>37346</c:v>
              </c:pt>
              <c:pt idx="49">
                <c:v>37437</c:v>
              </c:pt>
              <c:pt idx="50">
                <c:v>37529</c:v>
              </c:pt>
              <c:pt idx="51">
                <c:v>37621</c:v>
              </c:pt>
              <c:pt idx="52">
                <c:v>37711</c:v>
              </c:pt>
              <c:pt idx="53">
                <c:v>37802</c:v>
              </c:pt>
              <c:pt idx="54">
                <c:v>37894</c:v>
              </c:pt>
              <c:pt idx="55">
                <c:v>37986</c:v>
              </c:pt>
              <c:pt idx="56">
                <c:v>38077</c:v>
              </c:pt>
              <c:pt idx="57">
                <c:v>38168</c:v>
              </c:pt>
              <c:pt idx="58">
                <c:v>38260</c:v>
              </c:pt>
              <c:pt idx="59">
                <c:v>38352</c:v>
              </c:pt>
              <c:pt idx="60">
                <c:v>38442</c:v>
              </c:pt>
              <c:pt idx="61">
                <c:v>38533</c:v>
              </c:pt>
              <c:pt idx="62">
                <c:v>38625</c:v>
              </c:pt>
              <c:pt idx="63">
                <c:v>38717</c:v>
              </c:pt>
              <c:pt idx="64">
                <c:v>38807</c:v>
              </c:pt>
              <c:pt idx="65">
                <c:v>38898</c:v>
              </c:pt>
              <c:pt idx="66">
                <c:v>38990</c:v>
              </c:pt>
              <c:pt idx="67">
                <c:v>39082</c:v>
              </c:pt>
              <c:pt idx="68">
                <c:v>39172</c:v>
              </c:pt>
              <c:pt idx="69">
                <c:v>39263</c:v>
              </c:pt>
              <c:pt idx="70">
                <c:v>39355</c:v>
              </c:pt>
              <c:pt idx="71">
                <c:v>39447</c:v>
              </c:pt>
              <c:pt idx="72">
                <c:v>39538</c:v>
              </c:pt>
              <c:pt idx="73">
                <c:v>39629</c:v>
              </c:pt>
              <c:pt idx="74">
                <c:v>39721</c:v>
              </c:pt>
              <c:pt idx="75">
                <c:v>39813</c:v>
              </c:pt>
              <c:pt idx="76">
                <c:v>39903</c:v>
              </c:pt>
              <c:pt idx="77">
                <c:v>39994</c:v>
              </c:pt>
              <c:pt idx="78">
                <c:v>40086</c:v>
              </c:pt>
              <c:pt idx="79">
                <c:v>40178</c:v>
              </c:pt>
              <c:pt idx="80">
                <c:v>40268</c:v>
              </c:pt>
              <c:pt idx="81">
                <c:v>40359</c:v>
              </c:pt>
              <c:pt idx="82">
                <c:v>40451</c:v>
              </c:pt>
              <c:pt idx="83">
                <c:v>40543</c:v>
              </c:pt>
            </c:numLit>
          </c:cat>
          <c:val>
            <c:numLit>
              <c:formatCode>General</c:formatCode>
              <c:ptCount val="84"/>
              <c:pt idx="0">
                <c:v>0.86499582105310757</c:v>
              </c:pt>
              <c:pt idx="1">
                <c:v>0.90037050263369989</c:v>
              </c:pt>
              <c:pt idx="2">
                <c:v>0.890618631795281</c:v>
              </c:pt>
              <c:pt idx="3">
                <c:v>0.8923788292699687</c:v>
              </c:pt>
              <c:pt idx="4">
                <c:v>0.89178688917825488</c:v>
              </c:pt>
              <c:pt idx="5">
                <c:v>0.8973685765662327</c:v>
              </c:pt>
              <c:pt idx="6">
                <c:v>0.90703776216724219</c:v>
              </c:pt>
              <c:pt idx="7">
                <c:v>0.92049526707234619</c:v>
              </c:pt>
              <c:pt idx="8">
                <c:v>0.9244893652937205</c:v>
              </c:pt>
              <c:pt idx="9">
                <c:v>0.92306436007905457</c:v>
              </c:pt>
              <c:pt idx="10">
                <c:v>0.92830027541455262</c:v>
              </c:pt>
              <c:pt idx="11">
                <c:v>0.94491570723684215</c:v>
              </c:pt>
              <c:pt idx="12">
                <c:v>0.92989004419237864</c:v>
              </c:pt>
              <c:pt idx="13">
                <c:v>0.94249781329995164</c:v>
              </c:pt>
              <c:pt idx="14">
                <c:v>0.96469716187721088</c:v>
              </c:pt>
              <c:pt idx="15">
                <c:v>0.98722418160640546</c:v>
              </c:pt>
              <c:pt idx="16">
                <c:v>0.97932642070573095</c:v>
              </c:pt>
              <c:pt idx="17">
                <c:v>0.99295348296406749</c:v>
              </c:pt>
              <c:pt idx="18">
                <c:v>1.0009489893363159</c:v>
              </c:pt>
              <c:pt idx="19">
                <c:v>1.0047537056445575</c:v>
              </c:pt>
              <c:pt idx="20">
                <c:v>0.99383265563166157</c:v>
              </c:pt>
              <c:pt idx="21">
                <c:v>0.99796646106399356</c:v>
              </c:pt>
              <c:pt idx="22">
                <c:v>1.0106700884602695</c:v>
              </c:pt>
              <c:pt idx="23">
                <c:v>1.0144050837877885</c:v>
              </c:pt>
              <c:pt idx="24">
                <c:v>1.0221426500213662</c:v>
              </c:pt>
              <c:pt idx="25">
                <c:v>1.04210972915536</c:v>
              </c:pt>
              <c:pt idx="26">
                <c:v>1.0446254836194038</c:v>
              </c:pt>
              <c:pt idx="27">
                <c:v>1.044435727894206</c:v>
              </c:pt>
              <c:pt idx="28">
                <c:v>1.0484420281798721</c:v>
              </c:pt>
              <c:pt idx="29">
                <c:v>1.0635505550378952</c:v>
              </c:pt>
              <c:pt idx="30">
                <c:v>1.0688998059725439</c:v>
              </c:pt>
              <c:pt idx="31">
                <c:v>1.0757946698003698</c:v>
              </c:pt>
              <c:pt idx="32">
                <c:v>1.0671373377732241</c:v>
              </c:pt>
              <c:pt idx="33">
                <c:v>1.0857967511941879</c:v>
              </c:pt>
              <c:pt idx="34">
                <c:v>1.0943238819181971</c:v>
              </c:pt>
              <c:pt idx="35">
                <c:v>1.0888905388791419</c:v>
              </c:pt>
              <c:pt idx="36">
                <c:v>1.0918907626340677</c:v>
              </c:pt>
              <c:pt idx="37">
                <c:v>1.09771683037579</c:v>
              </c:pt>
              <c:pt idx="38">
                <c:v>1.1043962821461542</c:v>
              </c:pt>
              <c:pt idx="39">
                <c:v>1.1046502437096559</c:v>
              </c:pt>
              <c:pt idx="40">
                <c:v>1.09205715971628</c:v>
              </c:pt>
              <c:pt idx="41">
                <c:v>1.0893207732386918</c:v>
              </c:pt>
              <c:pt idx="42">
                <c:v>1.0932927626866322</c:v>
              </c:pt>
              <c:pt idx="43">
                <c:v>1.0794989463683204</c:v>
              </c:pt>
              <c:pt idx="44">
                <c:v>1.0729315851605055</c:v>
              </c:pt>
              <c:pt idx="45">
                <c:v>1.0966511616697368</c:v>
              </c:pt>
              <c:pt idx="46">
                <c:v>1.104601267296931</c:v>
              </c:pt>
              <c:pt idx="47">
                <c:v>1.1071335535741758</c:v>
              </c:pt>
              <c:pt idx="48">
                <c:v>1.1009011739743755</c:v>
              </c:pt>
              <c:pt idx="49">
                <c:v>1.120235331669666</c:v>
              </c:pt>
              <c:pt idx="50">
                <c:v>1.1278003780761778</c:v>
              </c:pt>
              <c:pt idx="51">
                <c:v>1.1306662994656658</c:v>
              </c:pt>
              <c:pt idx="52">
                <c:v>1.1256022648512245</c:v>
              </c:pt>
              <c:pt idx="53">
                <c:v>1.1542057643563568</c:v>
              </c:pt>
              <c:pt idx="54">
                <c:v>1.1603553674778901</c:v>
              </c:pt>
              <c:pt idx="55">
                <c:v>1.1729416581034076</c:v>
              </c:pt>
              <c:pt idx="56">
                <c:v>1.1663035692165433</c:v>
              </c:pt>
              <c:pt idx="57">
                <c:v>1.1786772107534929</c:v>
              </c:pt>
              <c:pt idx="58">
                <c:v>1.1945637202216361</c:v>
              </c:pt>
              <c:pt idx="59">
                <c:v>1.2076938391370438</c:v>
              </c:pt>
              <c:pt idx="60">
                <c:v>1.2268589670857881</c:v>
              </c:pt>
              <c:pt idx="61">
                <c:v>1.2363295842079316</c:v>
              </c:pt>
              <c:pt idx="62">
                <c:v>1.24552796023079</c:v>
              </c:pt>
              <c:pt idx="63">
                <c:v>1.2466286689822788</c:v>
              </c:pt>
              <c:pt idx="64">
                <c:v>1.2210515072394816</c:v>
              </c:pt>
              <c:pt idx="65">
                <c:v>1.2563652493204234</c:v>
              </c:pt>
              <c:pt idx="66">
                <c:v>1.2613895003917763</c:v>
              </c:pt>
              <c:pt idx="67">
                <c:v>1.2761170337583394</c:v>
              </c:pt>
              <c:pt idx="68">
                <c:v>1.2694340851904977</c:v>
              </c:pt>
              <c:pt idx="69">
                <c:v>1.3023583576059379</c:v>
              </c:pt>
              <c:pt idx="70">
                <c:v>1.3202519785719145</c:v>
              </c:pt>
              <c:pt idx="71">
                <c:v>1.3342105033090581</c:v>
              </c:pt>
              <c:pt idx="72">
                <c:v>1.3152496680566572</c:v>
              </c:pt>
              <c:pt idx="73">
                <c:v>1.3405825639384243</c:v>
              </c:pt>
              <c:pt idx="74">
                <c:v>1.374044730456812</c:v>
              </c:pt>
              <c:pt idx="75">
                <c:v>1.3857129428475941</c:v>
              </c:pt>
              <c:pt idx="76">
                <c:v>1.3937902076270507</c:v>
              </c:pt>
              <c:pt idx="77">
                <c:v>1.4169188742615519</c:v>
              </c:pt>
              <c:pt idx="78">
                <c:v>1.4374630316717749</c:v>
              </c:pt>
              <c:pt idx="79">
                <c:v>1.449417886752514</c:v>
              </c:pt>
              <c:pt idx="80">
                <c:v>1.4496758186694214</c:v>
              </c:pt>
              <c:pt idx="81">
                <c:v>1.4277350176263104</c:v>
              </c:pt>
              <c:pt idx="82">
                <c:v>1.4704372653751219</c:v>
              </c:pt>
              <c:pt idx="83">
                <c:v>1.4674561058061597</c:v>
              </c:pt>
            </c:numLit>
          </c:val>
        </c:ser>
        <c:marker val="1"/>
        <c:axId val="116577792"/>
        <c:axId val="116579712"/>
      </c:lineChart>
      <c:lineChart>
        <c:grouping val="standard"/>
        <c:ser>
          <c:idx val="0"/>
          <c:order val="0"/>
          <c:tx>
            <c:strRef>
              <c:f>'Chart 30'!$L$12</c:f>
              <c:strCache>
                <c:ptCount val="1"/>
                <c:pt idx="0">
                  <c:v>Canada</c:v>
                </c:pt>
              </c:strCache>
            </c:strRef>
          </c:tx>
          <c:spPr>
            <a:ln w="19050" cap="rnd" cmpd="sng" algn="ctr">
              <a:solidFill>
                <a:srgbClr val="E0202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cat>
            <c:numRef>
              <c:f>'Chart 30'!$K$13:$K$96</c:f>
              <c:numCache>
                <c:formatCode>dd/mm/yyyy</c:formatCode>
                <c:ptCount val="84"/>
                <c:pt idx="0">
                  <c:v>32963</c:v>
                </c:pt>
                <c:pt idx="1">
                  <c:v>33054</c:v>
                </c:pt>
                <c:pt idx="2">
                  <c:v>33146</c:v>
                </c:pt>
                <c:pt idx="3">
                  <c:v>33238</c:v>
                </c:pt>
                <c:pt idx="4">
                  <c:v>33328</c:v>
                </c:pt>
                <c:pt idx="5">
                  <c:v>33419</c:v>
                </c:pt>
                <c:pt idx="6">
                  <c:v>33511</c:v>
                </c:pt>
                <c:pt idx="7">
                  <c:v>33603</c:v>
                </c:pt>
                <c:pt idx="8">
                  <c:v>33694</c:v>
                </c:pt>
                <c:pt idx="9">
                  <c:v>33785</c:v>
                </c:pt>
                <c:pt idx="10">
                  <c:v>33877</c:v>
                </c:pt>
                <c:pt idx="11">
                  <c:v>33969</c:v>
                </c:pt>
                <c:pt idx="12">
                  <c:v>34059</c:v>
                </c:pt>
                <c:pt idx="13">
                  <c:v>34150</c:v>
                </c:pt>
                <c:pt idx="14">
                  <c:v>34242</c:v>
                </c:pt>
                <c:pt idx="15">
                  <c:v>34334</c:v>
                </c:pt>
                <c:pt idx="16">
                  <c:v>34424</c:v>
                </c:pt>
                <c:pt idx="17">
                  <c:v>34515</c:v>
                </c:pt>
                <c:pt idx="18">
                  <c:v>34607</c:v>
                </c:pt>
                <c:pt idx="19">
                  <c:v>34699</c:v>
                </c:pt>
                <c:pt idx="20">
                  <c:v>34789</c:v>
                </c:pt>
                <c:pt idx="21">
                  <c:v>34880</c:v>
                </c:pt>
                <c:pt idx="22">
                  <c:v>34972</c:v>
                </c:pt>
                <c:pt idx="23">
                  <c:v>35064</c:v>
                </c:pt>
                <c:pt idx="24">
                  <c:v>35155</c:v>
                </c:pt>
                <c:pt idx="25">
                  <c:v>35246</c:v>
                </c:pt>
                <c:pt idx="26">
                  <c:v>35338</c:v>
                </c:pt>
                <c:pt idx="27">
                  <c:v>35430</c:v>
                </c:pt>
                <c:pt idx="28">
                  <c:v>35520</c:v>
                </c:pt>
                <c:pt idx="29">
                  <c:v>35611</c:v>
                </c:pt>
                <c:pt idx="30">
                  <c:v>35703</c:v>
                </c:pt>
                <c:pt idx="31">
                  <c:v>35795</c:v>
                </c:pt>
                <c:pt idx="32">
                  <c:v>35885</c:v>
                </c:pt>
                <c:pt idx="33">
                  <c:v>35976</c:v>
                </c:pt>
                <c:pt idx="34">
                  <c:v>36068</c:v>
                </c:pt>
                <c:pt idx="35">
                  <c:v>36160</c:v>
                </c:pt>
                <c:pt idx="36">
                  <c:v>36250</c:v>
                </c:pt>
                <c:pt idx="37">
                  <c:v>36341</c:v>
                </c:pt>
                <c:pt idx="38">
                  <c:v>36433</c:v>
                </c:pt>
                <c:pt idx="39">
                  <c:v>36525</c:v>
                </c:pt>
                <c:pt idx="40">
                  <c:v>36616</c:v>
                </c:pt>
                <c:pt idx="41">
                  <c:v>36707</c:v>
                </c:pt>
                <c:pt idx="42">
                  <c:v>36799</c:v>
                </c:pt>
                <c:pt idx="43">
                  <c:v>36891</c:v>
                </c:pt>
                <c:pt idx="44">
                  <c:v>36981</c:v>
                </c:pt>
                <c:pt idx="45">
                  <c:v>37072</c:v>
                </c:pt>
                <c:pt idx="46">
                  <c:v>37164</c:v>
                </c:pt>
                <c:pt idx="47">
                  <c:v>37256</c:v>
                </c:pt>
                <c:pt idx="48">
                  <c:v>37346</c:v>
                </c:pt>
                <c:pt idx="49">
                  <c:v>37437</c:v>
                </c:pt>
                <c:pt idx="50">
                  <c:v>37529</c:v>
                </c:pt>
                <c:pt idx="51">
                  <c:v>37621</c:v>
                </c:pt>
                <c:pt idx="52">
                  <c:v>37711</c:v>
                </c:pt>
                <c:pt idx="53">
                  <c:v>37802</c:v>
                </c:pt>
                <c:pt idx="54">
                  <c:v>37894</c:v>
                </c:pt>
                <c:pt idx="55">
                  <c:v>37986</c:v>
                </c:pt>
                <c:pt idx="56">
                  <c:v>38077</c:v>
                </c:pt>
                <c:pt idx="57">
                  <c:v>38168</c:v>
                </c:pt>
                <c:pt idx="58">
                  <c:v>38260</c:v>
                </c:pt>
                <c:pt idx="59">
                  <c:v>38352</c:v>
                </c:pt>
                <c:pt idx="60">
                  <c:v>38442</c:v>
                </c:pt>
                <c:pt idx="61">
                  <c:v>38533</c:v>
                </c:pt>
                <c:pt idx="62">
                  <c:v>38625</c:v>
                </c:pt>
                <c:pt idx="63">
                  <c:v>38717</c:v>
                </c:pt>
                <c:pt idx="64">
                  <c:v>38807</c:v>
                </c:pt>
                <c:pt idx="65">
                  <c:v>38898</c:v>
                </c:pt>
                <c:pt idx="66">
                  <c:v>38990</c:v>
                </c:pt>
                <c:pt idx="67">
                  <c:v>39082</c:v>
                </c:pt>
                <c:pt idx="68">
                  <c:v>39172</c:v>
                </c:pt>
                <c:pt idx="69">
                  <c:v>39263</c:v>
                </c:pt>
                <c:pt idx="70">
                  <c:v>39355</c:v>
                </c:pt>
                <c:pt idx="71">
                  <c:v>39447</c:v>
                </c:pt>
                <c:pt idx="72">
                  <c:v>39538</c:v>
                </c:pt>
                <c:pt idx="73">
                  <c:v>39629</c:v>
                </c:pt>
                <c:pt idx="74">
                  <c:v>39721</c:v>
                </c:pt>
                <c:pt idx="75">
                  <c:v>39813</c:v>
                </c:pt>
                <c:pt idx="76">
                  <c:v>39903</c:v>
                </c:pt>
                <c:pt idx="77">
                  <c:v>39994</c:v>
                </c:pt>
                <c:pt idx="78">
                  <c:v>40086</c:v>
                </c:pt>
                <c:pt idx="79">
                  <c:v>40178</c:v>
                </c:pt>
                <c:pt idx="80">
                  <c:v>40268</c:v>
                </c:pt>
                <c:pt idx="81">
                  <c:v>40359</c:v>
                </c:pt>
                <c:pt idx="82">
                  <c:v>40451</c:v>
                </c:pt>
                <c:pt idx="83">
                  <c:v>40543</c:v>
                </c:pt>
              </c:numCache>
            </c:numRef>
          </c:cat>
          <c:val>
            <c:numRef>
              <c:f>'Chart 30'!$L$13:$L$96</c:f>
              <c:numCache>
                <c:formatCode>General</c:formatCode>
                <c:ptCount val="84"/>
                <c:pt idx="0">
                  <c:v>0.86499582105309458</c:v>
                </c:pt>
                <c:pt idx="1">
                  <c:v>0.90037050263369345</c:v>
                </c:pt>
                <c:pt idx="2">
                  <c:v>0.89061863179528089</c:v>
                </c:pt>
                <c:pt idx="3">
                  <c:v>0.89237882926996892</c:v>
                </c:pt>
                <c:pt idx="4">
                  <c:v>0.89178688917826054</c:v>
                </c:pt>
                <c:pt idx="5">
                  <c:v>0.89736857656623303</c:v>
                </c:pt>
                <c:pt idx="6">
                  <c:v>0.9070377621672493</c:v>
                </c:pt>
                <c:pt idx="7">
                  <c:v>0.92049526707234619</c:v>
                </c:pt>
                <c:pt idx="8">
                  <c:v>0.9244893652937205</c:v>
                </c:pt>
                <c:pt idx="9">
                  <c:v>0.92306436007905468</c:v>
                </c:pt>
                <c:pt idx="10">
                  <c:v>0.92830027541455207</c:v>
                </c:pt>
                <c:pt idx="11">
                  <c:v>0.94491570723684215</c:v>
                </c:pt>
                <c:pt idx="12">
                  <c:v>0.9298900441923782</c:v>
                </c:pt>
                <c:pt idx="13">
                  <c:v>0.94249781329995108</c:v>
                </c:pt>
                <c:pt idx="14">
                  <c:v>0.96469716187721666</c:v>
                </c:pt>
                <c:pt idx="15">
                  <c:v>0.98722418160640546</c:v>
                </c:pt>
                <c:pt idx="16">
                  <c:v>0.97932642070573106</c:v>
                </c:pt>
                <c:pt idx="17">
                  <c:v>0.99295348296406782</c:v>
                </c:pt>
                <c:pt idx="18">
                  <c:v>1.0009489893363044</c:v>
                </c:pt>
                <c:pt idx="19">
                  <c:v>1.0047537056445575</c:v>
                </c:pt>
                <c:pt idx="20">
                  <c:v>0.99383265563166201</c:v>
                </c:pt>
                <c:pt idx="21">
                  <c:v>0.99796646106399378</c:v>
                </c:pt>
                <c:pt idx="22">
                  <c:v>1.0106700884602695</c:v>
                </c:pt>
                <c:pt idx="23">
                  <c:v>1.0144050837877885</c:v>
                </c:pt>
                <c:pt idx="24">
                  <c:v>1.0221426500213662</c:v>
                </c:pt>
                <c:pt idx="25">
                  <c:v>1.0421097291553592</c:v>
                </c:pt>
                <c:pt idx="26">
                  <c:v>1.0446254836194038</c:v>
                </c:pt>
                <c:pt idx="27">
                  <c:v>1.044435727894206</c:v>
                </c:pt>
                <c:pt idx="28">
                  <c:v>1.048442028179871</c:v>
                </c:pt>
                <c:pt idx="29">
                  <c:v>1.0635505550378952</c:v>
                </c:pt>
                <c:pt idx="30">
                  <c:v>1.0688998059725443</c:v>
                </c:pt>
                <c:pt idx="31">
                  <c:v>1.0757946698003713</c:v>
                </c:pt>
                <c:pt idx="32">
                  <c:v>1.0671373377732241</c:v>
                </c:pt>
                <c:pt idx="33">
                  <c:v>1.0857967511942055</c:v>
                </c:pt>
                <c:pt idx="34">
                  <c:v>1.0943238819181971</c:v>
                </c:pt>
                <c:pt idx="35">
                  <c:v>1.0888905388791423</c:v>
                </c:pt>
                <c:pt idx="36">
                  <c:v>1.0918907626340808</c:v>
                </c:pt>
                <c:pt idx="37">
                  <c:v>1.0977168303757898</c:v>
                </c:pt>
                <c:pt idx="38">
                  <c:v>1.104396282146167</c:v>
                </c:pt>
                <c:pt idx="39">
                  <c:v>1.1046502437096561</c:v>
                </c:pt>
                <c:pt idx="40">
                  <c:v>1.0920571597162538</c:v>
                </c:pt>
                <c:pt idx="41">
                  <c:v>1.089320773238692</c:v>
                </c:pt>
                <c:pt idx="42">
                  <c:v>1.0932927626866322</c:v>
                </c:pt>
                <c:pt idx="43">
                  <c:v>1.0794989463683204</c:v>
                </c:pt>
                <c:pt idx="44">
                  <c:v>1.0729315851605055</c:v>
                </c:pt>
                <c:pt idx="45">
                  <c:v>1.0966511616697194</c:v>
                </c:pt>
                <c:pt idx="46">
                  <c:v>1.104601267296931</c:v>
                </c:pt>
                <c:pt idx="47">
                  <c:v>1.1071335535741773</c:v>
                </c:pt>
                <c:pt idx="48">
                  <c:v>1.1009011739743755</c:v>
                </c:pt>
                <c:pt idx="49">
                  <c:v>1.1202353316696652</c:v>
                </c:pt>
                <c:pt idx="50">
                  <c:v>1.1278003780761783</c:v>
                </c:pt>
                <c:pt idx="51">
                  <c:v>1.1306662994656658</c:v>
                </c:pt>
                <c:pt idx="52">
                  <c:v>1.1256022648512085</c:v>
                </c:pt>
                <c:pt idx="53">
                  <c:v>1.1542057643563359</c:v>
                </c:pt>
                <c:pt idx="54">
                  <c:v>1.1603553674778895</c:v>
                </c:pt>
                <c:pt idx="55">
                  <c:v>1.1729416581034076</c:v>
                </c:pt>
                <c:pt idx="56">
                  <c:v>1.1663035692165173</c:v>
                </c:pt>
                <c:pt idx="57">
                  <c:v>1.1786772107534929</c:v>
                </c:pt>
                <c:pt idx="58">
                  <c:v>1.1945637202216355</c:v>
                </c:pt>
                <c:pt idx="59">
                  <c:v>1.2076938391370449</c:v>
                </c:pt>
                <c:pt idx="60">
                  <c:v>1.2268589670857875</c:v>
                </c:pt>
                <c:pt idx="61">
                  <c:v>1.2363295842079316</c:v>
                </c:pt>
                <c:pt idx="62">
                  <c:v>1.2455279602307892</c:v>
                </c:pt>
                <c:pt idx="63">
                  <c:v>1.2466286689822788</c:v>
                </c:pt>
                <c:pt idx="64">
                  <c:v>1.2210515072394967</c:v>
                </c:pt>
                <c:pt idx="65">
                  <c:v>1.2563652493204234</c:v>
                </c:pt>
                <c:pt idx="66">
                  <c:v>1.2613895003917763</c:v>
                </c:pt>
                <c:pt idx="67">
                  <c:v>1.2761170337583223</c:v>
                </c:pt>
                <c:pt idx="68">
                  <c:v>1.2694340851905104</c:v>
                </c:pt>
                <c:pt idx="69">
                  <c:v>1.3023583576059381</c:v>
                </c:pt>
                <c:pt idx="70">
                  <c:v>1.3202519785719009</c:v>
                </c:pt>
                <c:pt idx="71">
                  <c:v>1.3342105033090581</c:v>
                </c:pt>
                <c:pt idx="72">
                  <c:v>1.3152496680566572</c:v>
                </c:pt>
                <c:pt idx="73">
                  <c:v>1.3405825639384035</c:v>
                </c:pt>
                <c:pt idx="74">
                  <c:v>1.3740447304567993</c:v>
                </c:pt>
                <c:pt idx="75">
                  <c:v>1.3857129428475936</c:v>
                </c:pt>
                <c:pt idx="76">
                  <c:v>1.3937902076270654</c:v>
                </c:pt>
                <c:pt idx="77">
                  <c:v>1.4169188742615404</c:v>
                </c:pt>
                <c:pt idx="78">
                  <c:v>1.4374630316717749</c:v>
                </c:pt>
                <c:pt idx="79">
                  <c:v>1.4494178867525136</c:v>
                </c:pt>
                <c:pt idx="80">
                  <c:v>1.4496758186694365</c:v>
                </c:pt>
                <c:pt idx="81">
                  <c:v>1.4277350176263219</c:v>
                </c:pt>
                <c:pt idx="82">
                  <c:v>1.4704372653751221</c:v>
                </c:pt>
                <c:pt idx="83">
                  <c:v>1.4674561058061597</c:v>
                </c:pt>
              </c:numCache>
            </c:numRef>
          </c:val>
        </c:ser>
        <c:ser>
          <c:idx val="2"/>
          <c:order val="2"/>
          <c:tx>
            <c:strRef>
              <c:f>'Chart 30'!$P$12</c:f>
              <c:strCache>
                <c:ptCount val="1"/>
                <c:pt idx="0">
                  <c:v>Canada</c:v>
                </c:pt>
              </c:strCache>
            </c:strRef>
          </c:tx>
          <c:spPr>
            <a:ln w="31750">
              <a:solidFill>
                <a:srgbClr val="E02020"/>
              </a:solidFill>
            </a:ln>
          </c:spPr>
          <c:marker>
            <c:symbol val="none"/>
          </c:marker>
          <c:cat>
            <c:numRef>
              <c:f>'Chart 30'!$K$13:$K$96</c:f>
              <c:numCache>
                <c:formatCode>dd/mm/yyyy</c:formatCode>
                <c:ptCount val="84"/>
                <c:pt idx="0">
                  <c:v>32963</c:v>
                </c:pt>
                <c:pt idx="1">
                  <c:v>33054</c:v>
                </c:pt>
                <c:pt idx="2">
                  <c:v>33146</c:v>
                </c:pt>
                <c:pt idx="3">
                  <c:v>33238</c:v>
                </c:pt>
                <c:pt idx="4">
                  <c:v>33328</c:v>
                </c:pt>
                <c:pt idx="5">
                  <c:v>33419</c:v>
                </c:pt>
                <c:pt idx="6">
                  <c:v>33511</c:v>
                </c:pt>
                <c:pt idx="7">
                  <c:v>33603</c:v>
                </c:pt>
                <c:pt idx="8">
                  <c:v>33694</c:v>
                </c:pt>
                <c:pt idx="9">
                  <c:v>33785</c:v>
                </c:pt>
                <c:pt idx="10">
                  <c:v>33877</c:v>
                </c:pt>
                <c:pt idx="11">
                  <c:v>33969</c:v>
                </c:pt>
                <c:pt idx="12">
                  <c:v>34059</c:v>
                </c:pt>
                <c:pt idx="13">
                  <c:v>34150</c:v>
                </c:pt>
                <c:pt idx="14">
                  <c:v>34242</c:v>
                </c:pt>
                <c:pt idx="15">
                  <c:v>34334</c:v>
                </c:pt>
                <c:pt idx="16">
                  <c:v>34424</c:v>
                </c:pt>
                <c:pt idx="17">
                  <c:v>34515</c:v>
                </c:pt>
                <c:pt idx="18">
                  <c:v>34607</c:v>
                </c:pt>
                <c:pt idx="19">
                  <c:v>34699</c:v>
                </c:pt>
                <c:pt idx="20">
                  <c:v>34789</c:v>
                </c:pt>
                <c:pt idx="21">
                  <c:v>34880</c:v>
                </c:pt>
                <c:pt idx="22">
                  <c:v>34972</c:v>
                </c:pt>
                <c:pt idx="23">
                  <c:v>35064</c:v>
                </c:pt>
                <c:pt idx="24">
                  <c:v>35155</c:v>
                </c:pt>
                <c:pt idx="25">
                  <c:v>35246</c:v>
                </c:pt>
                <c:pt idx="26">
                  <c:v>35338</c:v>
                </c:pt>
                <c:pt idx="27">
                  <c:v>35430</c:v>
                </c:pt>
                <c:pt idx="28">
                  <c:v>35520</c:v>
                </c:pt>
                <c:pt idx="29">
                  <c:v>35611</c:v>
                </c:pt>
                <c:pt idx="30">
                  <c:v>35703</c:v>
                </c:pt>
                <c:pt idx="31">
                  <c:v>35795</c:v>
                </c:pt>
                <c:pt idx="32">
                  <c:v>35885</c:v>
                </c:pt>
                <c:pt idx="33">
                  <c:v>35976</c:v>
                </c:pt>
                <c:pt idx="34">
                  <c:v>36068</c:v>
                </c:pt>
                <c:pt idx="35">
                  <c:v>36160</c:v>
                </c:pt>
                <c:pt idx="36">
                  <c:v>36250</c:v>
                </c:pt>
                <c:pt idx="37">
                  <c:v>36341</c:v>
                </c:pt>
                <c:pt idx="38">
                  <c:v>36433</c:v>
                </c:pt>
                <c:pt idx="39">
                  <c:v>36525</c:v>
                </c:pt>
                <c:pt idx="40">
                  <c:v>36616</c:v>
                </c:pt>
                <c:pt idx="41">
                  <c:v>36707</c:v>
                </c:pt>
                <c:pt idx="42">
                  <c:v>36799</c:v>
                </c:pt>
                <c:pt idx="43">
                  <c:v>36891</c:v>
                </c:pt>
                <c:pt idx="44">
                  <c:v>36981</c:v>
                </c:pt>
                <c:pt idx="45">
                  <c:v>37072</c:v>
                </c:pt>
                <c:pt idx="46">
                  <c:v>37164</c:v>
                </c:pt>
                <c:pt idx="47">
                  <c:v>37256</c:v>
                </c:pt>
                <c:pt idx="48">
                  <c:v>37346</c:v>
                </c:pt>
                <c:pt idx="49">
                  <c:v>37437</c:v>
                </c:pt>
                <c:pt idx="50">
                  <c:v>37529</c:v>
                </c:pt>
                <c:pt idx="51">
                  <c:v>37621</c:v>
                </c:pt>
                <c:pt idx="52">
                  <c:v>37711</c:v>
                </c:pt>
                <c:pt idx="53">
                  <c:v>37802</c:v>
                </c:pt>
                <c:pt idx="54">
                  <c:v>37894</c:v>
                </c:pt>
                <c:pt idx="55">
                  <c:v>37986</c:v>
                </c:pt>
                <c:pt idx="56">
                  <c:v>38077</c:v>
                </c:pt>
                <c:pt idx="57">
                  <c:v>38168</c:v>
                </c:pt>
                <c:pt idx="58">
                  <c:v>38260</c:v>
                </c:pt>
                <c:pt idx="59">
                  <c:v>38352</c:v>
                </c:pt>
                <c:pt idx="60">
                  <c:v>38442</c:v>
                </c:pt>
                <c:pt idx="61">
                  <c:v>38533</c:v>
                </c:pt>
                <c:pt idx="62">
                  <c:v>38625</c:v>
                </c:pt>
                <c:pt idx="63">
                  <c:v>38717</c:v>
                </c:pt>
                <c:pt idx="64">
                  <c:v>38807</c:v>
                </c:pt>
                <c:pt idx="65">
                  <c:v>38898</c:v>
                </c:pt>
                <c:pt idx="66">
                  <c:v>38990</c:v>
                </c:pt>
                <c:pt idx="67">
                  <c:v>39082</c:v>
                </c:pt>
                <c:pt idx="68">
                  <c:v>39172</c:v>
                </c:pt>
                <c:pt idx="69">
                  <c:v>39263</c:v>
                </c:pt>
                <c:pt idx="70">
                  <c:v>39355</c:v>
                </c:pt>
                <c:pt idx="71">
                  <c:v>39447</c:v>
                </c:pt>
                <c:pt idx="72">
                  <c:v>39538</c:v>
                </c:pt>
                <c:pt idx="73">
                  <c:v>39629</c:v>
                </c:pt>
                <c:pt idx="74">
                  <c:v>39721</c:v>
                </c:pt>
                <c:pt idx="75">
                  <c:v>39813</c:v>
                </c:pt>
                <c:pt idx="76">
                  <c:v>39903</c:v>
                </c:pt>
                <c:pt idx="77">
                  <c:v>39994</c:v>
                </c:pt>
                <c:pt idx="78">
                  <c:v>40086</c:v>
                </c:pt>
                <c:pt idx="79">
                  <c:v>40178</c:v>
                </c:pt>
                <c:pt idx="80">
                  <c:v>40268</c:v>
                </c:pt>
                <c:pt idx="81">
                  <c:v>40359</c:v>
                </c:pt>
                <c:pt idx="82">
                  <c:v>40451</c:v>
                </c:pt>
                <c:pt idx="83">
                  <c:v>40543</c:v>
                </c:pt>
              </c:numCache>
            </c:numRef>
          </c:cat>
          <c:val>
            <c:numRef>
              <c:f>'Chart 30'!$P$13:$P$96</c:f>
              <c:numCache>
                <c:formatCode>General</c:formatCode>
                <c:ptCount val="84"/>
                <c:pt idx="0">
                  <c:v>0.86499582105309458</c:v>
                </c:pt>
                <c:pt idx="1">
                  <c:v>0.90037050263369345</c:v>
                </c:pt>
                <c:pt idx="2">
                  <c:v>0.89061863179528089</c:v>
                </c:pt>
                <c:pt idx="3">
                  <c:v>0.89237882926996892</c:v>
                </c:pt>
                <c:pt idx="4">
                  <c:v>0.89178688917826054</c:v>
                </c:pt>
                <c:pt idx="5">
                  <c:v>0.89736857656623303</c:v>
                </c:pt>
                <c:pt idx="6">
                  <c:v>0.9070377621672493</c:v>
                </c:pt>
                <c:pt idx="7">
                  <c:v>0.92049526707234619</c:v>
                </c:pt>
                <c:pt idx="8">
                  <c:v>0.9244893652937205</c:v>
                </c:pt>
                <c:pt idx="9">
                  <c:v>0.92306436007905468</c:v>
                </c:pt>
                <c:pt idx="10">
                  <c:v>0.92830027541455207</c:v>
                </c:pt>
                <c:pt idx="11">
                  <c:v>0.94491570723684215</c:v>
                </c:pt>
                <c:pt idx="12">
                  <c:v>0.9298900441923782</c:v>
                </c:pt>
                <c:pt idx="13">
                  <c:v>0.94249781329995108</c:v>
                </c:pt>
                <c:pt idx="14">
                  <c:v>0.96469716187721666</c:v>
                </c:pt>
                <c:pt idx="15">
                  <c:v>0.98722418160640546</c:v>
                </c:pt>
                <c:pt idx="16">
                  <c:v>0.97932642070573106</c:v>
                </c:pt>
                <c:pt idx="17">
                  <c:v>0.99295348296406782</c:v>
                </c:pt>
                <c:pt idx="18">
                  <c:v>1.0009489893363044</c:v>
                </c:pt>
                <c:pt idx="19">
                  <c:v>1.0047537056445575</c:v>
                </c:pt>
                <c:pt idx="20">
                  <c:v>0.99383265563166201</c:v>
                </c:pt>
                <c:pt idx="21">
                  <c:v>0.99796646106399378</c:v>
                </c:pt>
                <c:pt idx="22">
                  <c:v>1.0106700884602695</c:v>
                </c:pt>
                <c:pt idx="23">
                  <c:v>1.0144050837877885</c:v>
                </c:pt>
                <c:pt idx="24">
                  <c:v>1.0221426500213662</c:v>
                </c:pt>
                <c:pt idx="25">
                  <c:v>1.0421097291553592</c:v>
                </c:pt>
                <c:pt idx="26">
                  <c:v>1.0446254836194038</c:v>
                </c:pt>
                <c:pt idx="27">
                  <c:v>1.044435727894206</c:v>
                </c:pt>
                <c:pt idx="28">
                  <c:v>1.048442028179871</c:v>
                </c:pt>
                <c:pt idx="29">
                  <c:v>1.0635505550378952</c:v>
                </c:pt>
                <c:pt idx="30">
                  <c:v>1.0688998059725443</c:v>
                </c:pt>
                <c:pt idx="31">
                  <c:v>1.0757946698003713</c:v>
                </c:pt>
                <c:pt idx="32">
                  <c:v>1.0671373377732241</c:v>
                </c:pt>
                <c:pt idx="33">
                  <c:v>1.0857967511942055</c:v>
                </c:pt>
                <c:pt idx="34">
                  <c:v>1.0943238819181971</c:v>
                </c:pt>
                <c:pt idx="35">
                  <c:v>1.0888905388791423</c:v>
                </c:pt>
                <c:pt idx="36">
                  <c:v>1.0918907626340808</c:v>
                </c:pt>
                <c:pt idx="37">
                  <c:v>1.0977168303757898</c:v>
                </c:pt>
                <c:pt idx="38">
                  <c:v>1.104396282146167</c:v>
                </c:pt>
                <c:pt idx="39">
                  <c:v>1.1046502437096561</c:v>
                </c:pt>
                <c:pt idx="40">
                  <c:v>1.0920571597162538</c:v>
                </c:pt>
                <c:pt idx="41">
                  <c:v>1.089320773238692</c:v>
                </c:pt>
                <c:pt idx="42">
                  <c:v>1.0932927626866322</c:v>
                </c:pt>
                <c:pt idx="43">
                  <c:v>1.0794989463683204</c:v>
                </c:pt>
                <c:pt idx="44">
                  <c:v>1.0729315851605055</c:v>
                </c:pt>
                <c:pt idx="45">
                  <c:v>1.0966511616697194</c:v>
                </c:pt>
                <c:pt idx="46">
                  <c:v>1.104601267296931</c:v>
                </c:pt>
                <c:pt idx="47">
                  <c:v>1.1071335535741773</c:v>
                </c:pt>
                <c:pt idx="48">
                  <c:v>1.1009011739743755</c:v>
                </c:pt>
                <c:pt idx="49">
                  <c:v>1.1202353316696652</c:v>
                </c:pt>
                <c:pt idx="50">
                  <c:v>1.1278003780761783</c:v>
                </c:pt>
                <c:pt idx="51">
                  <c:v>1.1306662994656658</c:v>
                </c:pt>
                <c:pt idx="52">
                  <c:v>1.1256022648512085</c:v>
                </c:pt>
                <c:pt idx="53">
                  <c:v>1.1542057643563359</c:v>
                </c:pt>
                <c:pt idx="54">
                  <c:v>1.1603553674778895</c:v>
                </c:pt>
                <c:pt idx="55">
                  <c:v>1.1729416581034076</c:v>
                </c:pt>
                <c:pt idx="56">
                  <c:v>1.1663035692165173</c:v>
                </c:pt>
                <c:pt idx="57">
                  <c:v>1.1786772107534929</c:v>
                </c:pt>
                <c:pt idx="58">
                  <c:v>1.1945637202216355</c:v>
                </c:pt>
                <c:pt idx="59">
                  <c:v>1.2076938391370449</c:v>
                </c:pt>
                <c:pt idx="60">
                  <c:v>1.2268589670857875</c:v>
                </c:pt>
                <c:pt idx="61">
                  <c:v>1.2363295842079316</c:v>
                </c:pt>
                <c:pt idx="62">
                  <c:v>1.2455279602307892</c:v>
                </c:pt>
                <c:pt idx="63">
                  <c:v>1.2466286689822788</c:v>
                </c:pt>
                <c:pt idx="64">
                  <c:v>1.2210515072394967</c:v>
                </c:pt>
                <c:pt idx="65">
                  <c:v>1.2563652493204234</c:v>
                </c:pt>
                <c:pt idx="66">
                  <c:v>1.2613895003917763</c:v>
                </c:pt>
                <c:pt idx="67">
                  <c:v>1.2761170337583223</c:v>
                </c:pt>
                <c:pt idx="68">
                  <c:v>1.2694340851905104</c:v>
                </c:pt>
                <c:pt idx="69">
                  <c:v>1.3023583576059381</c:v>
                </c:pt>
                <c:pt idx="70">
                  <c:v>1.3202519785719009</c:v>
                </c:pt>
                <c:pt idx="71">
                  <c:v>1.3342105033090581</c:v>
                </c:pt>
                <c:pt idx="72">
                  <c:v>1.3152496680566572</c:v>
                </c:pt>
                <c:pt idx="73">
                  <c:v>1.3405825639384035</c:v>
                </c:pt>
                <c:pt idx="74">
                  <c:v>1.3740447304567993</c:v>
                </c:pt>
                <c:pt idx="75">
                  <c:v>1.3857129428475936</c:v>
                </c:pt>
                <c:pt idx="76">
                  <c:v>1.3937902076270654</c:v>
                </c:pt>
                <c:pt idx="77">
                  <c:v>1.4169188742615404</c:v>
                </c:pt>
                <c:pt idx="78">
                  <c:v>1.4374630316717749</c:v>
                </c:pt>
                <c:pt idx="79">
                  <c:v>1.4494178867525136</c:v>
                </c:pt>
                <c:pt idx="80">
                  <c:v>1.4496758186694365</c:v>
                </c:pt>
                <c:pt idx="81">
                  <c:v>1.4277350176263219</c:v>
                </c:pt>
                <c:pt idx="82">
                  <c:v>1.4704372653751221</c:v>
                </c:pt>
                <c:pt idx="83">
                  <c:v>1.4674561058061597</c:v>
                </c:pt>
              </c:numCache>
            </c:numRef>
          </c:val>
        </c:ser>
        <c:marker val="1"/>
        <c:axId val="119639424"/>
        <c:axId val="119637504"/>
      </c:lineChart>
      <c:catAx>
        <c:axId val="116577792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 algn="ctr">
                  <a:defRPr sz="700" b="0" i="0">
                    <a:solidFill>
                      <a:srgbClr val="000000"/>
                    </a:solidFill>
                    <a:latin typeface="Arial"/>
                    <a:cs typeface="Arial" pitchFamily="34" charset="0"/>
                  </a:defRPr>
                </a:pPr>
                <a:r>
                  <a:rPr lang="en-CA" sz="700" b="0" i="0" dirty="0">
                    <a:solidFill>
                      <a:srgbClr val="000000"/>
                    </a:solidFill>
                    <a:latin typeface="Arial"/>
                  </a:rPr>
                  <a:t> </a:t>
                </a:r>
              </a:p>
            </c:rich>
          </c:tx>
          <c:layout>
            <c:manualLayout>
              <c:xMode val="edge"/>
              <c:yMode val="edge"/>
              <c:x val="0.40136774094102839"/>
              <c:y val="0.81549788120060407"/>
            </c:manualLayout>
          </c:layout>
        </c:title>
        <c:numFmt formatCode="General" sourceLinked="1"/>
        <c:tickLblPos val="none"/>
        <c:crossAx val="116579712"/>
        <c:crossesAt val="0"/>
        <c:auto val="1"/>
        <c:lblAlgn val="ctr"/>
        <c:lblOffset val="100"/>
        <c:tickLblSkip val="1"/>
        <c:noMultiLvlLbl val="1"/>
      </c:catAx>
      <c:valAx>
        <c:axId val="116579712"/>
        <c:scaling>
          <c:orientation val="minMax"/>
          <c:max val="1.8"/>
          <c:min val="0"/>
        </c:scaling>
        <c:axPos val="l"/>
        <c:numFmt formatCode="General" sourceLinked="1"/>
        <c:majorTickMark val="in"/>
        <c:tickLblPos val="none"/>
        <c:spPr>
          <a:solidFill>
            <a:sysClr val="window" lastClr="FFFFFF"/>
          </a:solidFill>
          <a:ln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6577792"/>
        <c:crosses val="autoZero"/>
        <c:crossBetween val="midCat"/>
        <c:majorUnit val="0.2"/>
      </c:valAx>
      <c:valAx>
        <c:axId val="119637504"/>
        <c:scaling>
          <c:orientation val="minMax"/>
          <c:max val="1.8"/>
          <c:min val="0.60000000000000064"/>
        </c:scaling>
        <c:axPos val="r"/>
        <c:title>
          <c:tx>
            <c:rich>
              <a:bodyPr rot="0" vert="horz"/>
              <a:lstStyle/>
              <a:p>
                <a:pPr algn="r">
                  <a:defRPr sz="700" b="0" i="0">
                    <a:solidFill>
                      <a:srgbClr val="000000"/>
                    </a:solidFill>
                    <a:latin typeface="Arial"/>
                    <a:cs typeface="Arial" pitchFamily="34" charset="0"/>
                  </a:defRPr>
                </a:pPr>
                <a:r>
                  <a:rPr lang="en-CA" sz="700" b="0" i="0" dirty="0">
                    <a:solidFill>
                      <a:srgbClr val="000000"/>
                    </a:solidFill>
                    <a:latin typeface="Arial"/>
                  </a:rPr>
                  <a:t> </a:t>
                </a:r>
              </a:p>
            </c:rich>
          </c:tx>
          <c:layout>
            <c:manualLayout>
              <c:xMode val="edge"/>
              <c:yMode val="edge"/>
              <c:x val="0.95483870967741935"/>
              <c:y val="0.1153846153846154"/>
            </c:manualLayout>
          </c:layout>
        </c:title>
        <c:numFmt formatCode="#,##0.0" sourceLinked="0"/>
        <c:majorTickMark val="in"/>
        <c:tickLblPos val="nextTo"/>
        <c:spPr>
          <a:ln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9639424"/>
        <c:crosses val="max"/>
        <c:crossBetween val="midCat"/>
      </c:valAx>
      <c:dateAx>
        <c:axId val="119639424"/>
        <c:scaling>
          <c:orientation val="minMax"/>
        </c:scaling>
        <c:axPos val="b"/>
        <c:numFmt formatCode="yyyy" sourceLinked="0"/>
        <c:majorTickMark val="in"/>
        <c:tickLblPos val="low"/>
        <c:spPr>
          <a:ln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2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9637504"/>
        <c:crossesAt val="0"/>
        <c:auto val="1"/>
        <c:lblOffset val="100"/>
        <c:majorUnit val="24"/>
        <c:majorTimeUnit val="months"/>
        <c:noMultiLvlLbl val="1"/>
      </c:dateAx>
    </c:plotArea>
    <c:plotVisOnly val="1"/>
  </c:chart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Distribution of household sector debt by age of household head</a:t>
            </a:r>
          </a:p>
        </c:rich>
      </c:tx>
      <c:layout>
        <c:manualLayout>
          <c:xMode val="edge"/>
          <c:yMode val="edge"/>
          <c:x val="0.12033882831814027"/>
          <c:y val="0"/>
        </c:manualLayout>
      </c:layout>
    </c:title>
    <c:plotArea>
      <c:layout>
        <c:manualLayout>
          <c:layoutTarget val="inner"/>
          <c:xMode val="edge"/>
          <c:yMode val="edge"/>
          <c:x val="8.6746963214371905E-2"/>
          <c:y val="8.4983351128812251E-2"/>
          <c:w val="0.86165824851742601"/>
          <c:h val="0.80658811211119963"/>
        </c:manualLayout>
      </c:layout>
      <c:lineChart>
        <c:grouping val="standard"/>
        <c:ser>
          <c:idx val="0"/>
          <c:order val="0"/>
          <c:tx>
            <c:v>1999</c:v>
          </c:tx>
          <c:spPr>
            <a:ln w="28575">
              <a:prstDash val="sysDash"/>
            </a:ln>
          </c:spPr>
          <c:marker>
            <c:symbol val="none"/>
          </c:marker>
          <c:cat>
            <c:strRef>
              <c:f>'Tables age'!$B$5:$K$5</c:f>
              <c:strCache>
                <c:ptCount val="10"/>
                <c:pt idx="0">
                  <c:v>&lt;=25</c:v>
                </c:pt>
                <c:pt idx="1">
                  <c:v>26-30</c:v>
                </c:pt>
                <c:pt idx="2">
                  <c:v>31-35</c:v>
                </c:pt>
                <c:pt idx="3">
                  <c:v>36-40</c:v>
                </c:pt>
                <c:pt idx="4">
                  <c:v>41-45</c:v>
                </c:pt>
                <c:pt idx="5">
                  <c:v>46-50</c:v>
                </c:pt>
                <c:pt idx="6">
                  <c:v>51-55</c:v>
                </c:pt>
                <c:pt idx="7">
                  <c:v>56-60</c:v>
                </c:pt>
                <c:pt idx="8">
                  <c:v>61-65</c:v>
                </c:pt>
                <c:pt idx="9">
                  <c:v>66+</c:v>
                </c:pt>
              </c:strCache>
            </c:strRef>
          </c:cat>
          <c:val>
            <c:numRef>
              <c:f>'Tables age'!$B$26:$K$26</c:f>
              <c:numCache>
                <c:formatCode>0.0</c:formatCode>
                <c:ptCount val="10"/>
                <c:pt idx="0">
                  <c:v>5.7876530069185739</c:v>
                </c:pt>
                <c:pt idx="1">
                  <c:v>13.437998935604044</c:v>
                </c:pt>
                <c:pt idx="2">
                  <c:v>20.733546212524391</c:v>
                </c:pt>
                <c:pt idx="3">
                  <c:v>17.096860031931879</c:v>
                </c:pt>
                <c:pt idx="4">
                  <c:v>14.613269469576016</c:v>
                </c:pt>
                <c:pt idx="5">
                  <c:v>10.821358878836261</c:v>
                </c:pt>
                <c:pt idx="6">
                  <c:v>7.5394713500088697</c:v>
                </c:pt>
                <c:pt idx="7">
                  <c:v>4.2132339897108393</c:v>
                </c:pt>
                <c:pt idx="8">
                  <c:v>2.0755721128259714</c:v>
                </c:pt>
                <c:pt idx="9">
                  <c:v>3.6810360120631542</c:v>
                </c:pt>
              </c:numCache>
            </c:numRef>
          </c:val>
        </c:ser>
        <c:ser>
          <c:idx val="3"/>
          <c:order val="1"/>
          <c:tx>
            <c:v>2009H2-2010H1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'Tables age'!$B$38:$K$38</c:f>
              <c:numCache>
                <c:formatCode>0.0</c:formatCode>
                <c:ptCount val="10"/>
                <c:pt idx="0">
                  <c:v>3.6404869897350203</c:v>
                </c:pt>
                <c:pt idx="1">
                  <c:v>10.372403915015516</c:v>
                </c:pt>
                <c:pt idx="2">
                  <c:v>15.791358319407973</c:v>
                </c:pt>
                <c:pt idx="3">
                  <c:v>14.752924325614705</c:v>
                </c:pt>
                <c:pt idx="4">
                  <c:v>15.743614227739318</c:v>
                </c:pt>
                <c:pt idx="5">
                  <c:v>12.461207925519217</c:v>
                </c:pt>
                <c:pt idx="6">
                  <c:v>8.0090713774170439</c:v>
                </c:pt>
                <c:pt idx="7">
                  <c:v>8.4865122941036049</c:v>
                </c:pt>
                <c:pt idx="8">
                  <c:v>5.0370016710432086</c:v>
                </c:pt>
                <c:pt idx="9">
                  <c:v>5.7054189544043927</c:v>
                </c:pt>
              </c:numCache>
            </c:numRef>
          </c:val>
        </c:ser>
        <c:marker val="1"/>
        <c:axId val="91702784"/>
        <c:axId val="91707264"/>
      </c:lineChart>
      <c:catAx>
        <c:axId val="917027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 dirty="0"/>
                  <a:t>Age groups</a:t>
                </a:r>
              </a:p>
            </c:rich>
          </c:tx>
          <c:layout/>
        </c:title>
        <c:majorTickMark val="none"/>
        <c:tickLblPos val="nextTo"/>
        <c:crossAx val="91707264"/>
        <c:crosses val="autoZero"/>
        <c:auto val="1"/>
        <c:lblAlgn val="ctr"/>
        <c:lblOffset val="100"/>
      </c:catAx>
      <c:valAx>
        <c:axId val="9170726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Share of</a:t>
                </a:r>
                <a:r>
                  <a:rPr lang="en-US" baseline="0" dirty="0"/>
                  <a:t> total household sector debt</a:t>
                </a:r>
                <a:endParaRPr lang="en-US" dirty="0"/>
              </a:p>
            </c:rich>
          </c:tx>
          <c:layout/>
        </c:title>
        <c:numFmt formatCode="0.0" sourceLinked="1"/>
        <c:tickLblPos val="nextTo"/>
        <c:crossAx val="91702784"/>
        <c:crosses val="autoZero"/>
        <c:crossBetween val="between"/>
      </c:valAx>
      <c:spPr>
        <a:noFill/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6173850815353921"/>
          <c:y val="0.12902787703912488"/>
          <c:w val="0.65368047759905468"/>
          <c:h val="8.3476858084952282E-2"/>
        </c:manualLayout>
      </c:layout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title>
      <c:tx>
        <c:rich>
          <a:bodyPr/>
          <a:lstStyle/>
          <a:p>
            <a:pPr>
              <a:defRPr/>
            </a:pPr>
            <a:r>
              <a:rPr lang="en-US" dirty="0"/>
              <a:t>Indebtedness</a:t>
            </a:r>
            <a:r>
              <a:rPr lang="en-US" baseline="0" dirty="0"/>
              <a:t> </a:t>
            </a:r>
            <a:r>
              <a:rPr lang="en-US" dirty="0"/>
              <a:t>by age of household head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8.6746963214371892E-2"/>
          <c:y val="8.4983351128812237E-2"/>
          <c:w val="0.86165824851742612"/>
          <c:h val="0.80658811211119963"/>
        </c:manualLayout>
      </c:layout>
      <c:lineChart>
        <c:grouping val="standard"/>
        <c:ser>
          <c:idx val="0"/>
          <c:order val="0"/>
          <c:tx>
            <c:v>1999</c:v>
          </c:tx>
          <c:spPr>
            <a:ln>
              <a:prstDash val="sysDash"/>
            </a:ln>
          </c:spPr>
          <c:marker>
            <c:symbol val="none"/>
          </c:marker>
          <c:cat>
            <c:strRef>
              <c:f>'Tables age'!$B$5:$K$5</c:f>
              <c:strCache>
                <c:ptCount val="10"/>
                <c:pt idx="0">
                  <c:v>&lt;=25</c:v>
                </c:pt>
                <c:pt idx="1">
                  <c:v>26-30</c:v>
                </c:pt>
                <c:pt idx="2">
                  <c:v>31-35</c:v>
                </c:pt>
                <c:pt idx="3">
                  <c:v>36-40</c:v>
                </c:pt>
                <c:pt idx="4">
                  <c:v>41-45</c:v>
                </c:pt>
                <c:pt idx="5">
                  <c:v>46-50</c:v>
                </c:pt>
                <c:pt idx="6">
                  <c:v>51-55</c:v>
                </c:pt>
                <c:pt idx="7">
                  <c:v>56-60</c:v>
                </c:pt>
                <c:pt idx="8">
                  <c:v>61-65</c:v>
                </c:pt>
                <c:pt idx="9">
                  <c:v>66+</c:v>
                </c:pt>
              </c:strCache>
            </c:strRef>
          </c:cat>
          <c:val>
            <c:numRef>
              <c:f>'Tables age'!$B$64:$K$64</c:f>
              <c:numCache>
                <c:formatCode>0.0</c:formatCode>
                <c:ptCount val="10"/>
                <c:pt idx="0">
                  <c:v>82.292536390622885</c:v>
                </c:pt>
                <c:pt idx="1">
                  <c:v>87.084078613125641</c:v>
                </c:pt>
                <c:pt idx="2">
                  <c:v>84.761631042886336</c:v>
                </c:pt>
                <c:pt idx="3">
                  <c:v>84.513140998461481</c:v>
                </c:pt>
                <c:pt idx="4">
                  <c:v>81.336226427871111</c:v>
                </c:pt>
                <c:pt idx="5">
                  <c:v>77.620006791243924</c:v>
                </c:pt>
                <c:pt idx="6">
                  <c:v>71.438304282425037</c:v>
                </c:pt>
                <c:pt idx="7">
                  <c:v>63.251676462807254</c:v>
                </c:pt>
                <c:pt idx="8">
                  <c:v>52.013259416740013</c:v>
                </c:pt>
                <c:pt idx="9">
                  <c:v>37.183494144155816</c:v>
                </c:pt>
              </c:numCache>
            </c:numRef>
          </c:val>
        </c:ser>
        <c:ser>
          <c:idx val="3"/>
          <c:order val="1"/>
          <c:tx>
            <c:v>2009H2-2010H1</c:v>
          </c:tx>
          <c:spPr>
            <a:ln>
              <a:solidFill>
                <a:srgbClr val="000000"/>
              </a:solidFill>
            </a:ln>
          </c:spPr>
          <c:marker>
            <c:symbol val="none"/>
          </c:marker>
          <c:val>
            <c:numRef>
              <c:f>'Tables age'!$B$76:$K$76</c:f>
              <c:numCache>
                <c:formatCode>0.0</c:formatCode>
                <c:ptCount val="10"/>
                <c:pt idx="0">
                  <c:v>76.252472912652465</c:v>
                </c:pt>
                <c:pt idx="1">
                  <c:v>82.517342038356503</c:v>
                </c:pt>
                <c:pt idx="2">
                  <c:v>85.611210109103752</c:v>
                </c:pt>
                <c:pt idx="3">
                  <c:v>83.143158008424237</c:v>
                </c:pt>
                <c:pt idx="4">
                  <c:v>81.89071319582014</c:v>
                </c:pt>
                <c:pt idx="5">
                  <c:v>76.008910935323286</c:v>
                </c:pt>
                <c:pt idx="6">
                  <c:v>73.222136881839603</c:v>
                </c:pt>
                <c:pt idx="7">
                  <c:v>69.77252278400185</c:v>
                </c:pt>
                <c:pt idx="8">
                  <c:v>60.13168139951177</c:v>
                </c:pt>
                <c:pt idx="9">
                  <c:v>47.44083906166005</c:v>
                </c:pt>
              </c:numCache>
            </c:numRef>
          </c:val>
        </c:ser>
        <c:marker val="1"/>
        <c:axId val="91212032"/>
        <c:axId val="91712896"/>
      </c:lineChart>
      <c:catAx>
        <c:axId val="912120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 dirty="0"/>
                  <a:t>Age groups</a:t>
                </a:r>
              </a:p>
            </c:rich>
          </c:tx>
          <c:layout/>
        </c:title>
        <c:majorTickMark val="none"/>
        <c:tickLblPos val="nextTo"/>
        <c:crossAx val="91712896"/>
        <c:crosses val="autoZero"/>
        <c:auto val="1"/>
        <c:lblAlgn val="ctr"/>
        <c:lblOffset val="100"/>
      </c:catAx>
      <c:valAx>
        <c:axId val="91712896"/>
        <c:scaling>
          <c:orientation val="minMax"/>
          <c:min val="20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Indebtedness Share (%)</a:t>
                </a:r>
              </a:p>
            </c:rich>
          </c:tx>
          <c:layout/>
        </c:title>
        <c:numFmt formatCode="0.0" sourceLinked="1"/>
        <c:tickLblPos val="nextTo"/>
        <c:crossAx val="91212032"/>
        <c:crosses val="autoZero"/>
        <c:crossBetween val="between"/>
      </c:valAx>
      <c:spPr>
        <a:noFill/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20129158263512828"/>
          <c:y val="9.0653890816865243E-2"/>
          <c:w val="0.6536804775990549"/>
          <c:h val="8.3476858084952268E-2"/>
        </c:manualLayout>
      </c:layout>
    </c:legend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0.06897</cdr:x>
      <cdr:y>0</cdr:y>
    </cdr:from>
    <cdr:to>
      <cdr:x>0.95647</cdr:x>
      <cdr:y>0.15329</cdr:y>
    </cdr:to>
    <cdr:sp macro="" textlink="">
      <cdr:nvSpPr>
        <cdr:cNvPr id="3" name="txtbxChartTitle"/>
        <cdr:cNvSpPr txBox="1"/>
      </cdr:nvSpPr>
      <cdr:spPr>
        <a:xfrm xmlns:a="http://schemas.openxmlformats.org/drawingml/2006/main">
          <a:off x="571504" y="-67117"/>
          <a:ext cx="7354542" cy="635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lIns="0" tIns="0" rIns="0" bIns="0" rtlCol="0">
          <a:noAutofit/>
        </a:bodyPr>
        <a:lstStyle xmlns:a="http://schemas.openxmlformats.org/drawingml/2006/main"/>
        <a:p xmlns:a="http://schemas.openxmlformats.org/drawingml/2006/main">
          <a:pPr algn="l"/>
          <a:r>
            <a:rPr lang="en-CA" sz="1800" b="1" i="0" dirty="0">
              <a:solidFill>
                <a:srgbClr val="000000"/>
              </a:solidFill>
              <a:latin typeface="Arial"/>
            </a:rPr>
            <a:t>The debt-to-income ratio </a:t>
          </a:r>
          <a:r>
            <a:rPr lang="en-CA" sz="1800" b="1" i="0" dirty="0" smtClean="0">
              <a:solidFill>
                <a:srgbClr val="000000"/>
              </a:solidFill>
              <a:latin typeface="Arial"/>
            </a:rPr>
            <a:t>of the </a:t>
          </a:r>
          <a:r>
            <a:rPr lang="en-CA" sz="1800" b="1" i="0" dirty="0">
              <a:solidFill>
                <a:srgbClr val="000000"/>
              </a:solidFill>
              <a:latin typeface="Arial"/>
            </a:rPr>
            <a:t>Canadian </a:t>
          </a:r>
          <a:r>
            <a:rPr lang="en-CA" sz="1800" b="1" i="0" dirty="0" smtClean="0">
              <a:solidFill>
                <a:srgbClr val="000000"/>
              </a:solidFill>
              <a:latin typeface="Arial"/>
            </a:rPr>
            <a:t>household sector</a:t>
          </a:r>
          <a:endParaRPr lang="en-CA" sz="1800" b="1" i="0" dirty="0">
            <a:solidFill>
              <a:srgbClr val="000000"/>
            </a:solidFill>
            <a:latin typeface="Arial"/>
          </a:endParaRPr>
        </a:p>
      </cdr:txBody>
    </cdr:sp>
  </cdr:relSizeAnchor>
  <cdr:relSizeAnchor xmlns:cdr="http://schemas.openxmlformats.org/drawingml/2006/chartDrawing">
    <cdr:from>
      <cdr:x>0.01149</cdr:x>
      <cdr:y>0.08368</cdr:y>
    </cdr:from>
    <cdr:to>
      <cdr:x>0.01569</cdr:x>
      <cdr:y>0.12338</cdr:y>
    </cdr:to>
    <cdr:sp macro="" textlink="">
      <cdr:nvSpPr>
        <cdr:cNvPr id="4" name="txtbxChartSubTitle"/>
        <cdr:cNvSpPr txBox="1"/>
      </cdr:nvSpPr>
      <cdr:spPr>
        <a:xfrm xmlns:a="http://schemas.openxmlformats.org/drawingml/2006/main">
          <a:off x="68292" y="217595"/>
          <a:ext cx="24943" cy="103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0" tIns="0" rIns="0" bIns="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en-CA" sz="700" b="0" i="0" dirty="0">
              <a:solidFill>
                <a:srgbClr val="000000"/>
              </a:solidFill>
              <a:latin typeface="Arial"/>
            </a:rPr>
            <a:t> </a:t>
          </a:r>
        </a:p>
      </cdr:txBody>
    </cdr:sp>
  </cdr:relSizeAnchor>
  <cdr:relSizeAnchor xmlns:cdr="http://schemas.openxmlformats.org/drawingml/2006/chartDrawing">
    <cdr:from>
      <cdr:x>0.85062</cdr:x>
      <cdr:y>0.94097</cdr:y>
    </cdr:from>
    <cdr:to>
      <cdr:x>0.99239</cdr:x>
      <cdr:y>0.9806</cdr:y>
    </cdr:to>
    <cdr:sp macro="" textlink="">
      <cdr:nvSpPr>
        <cdr:cNvPr id="5" name="txtbxLastObserveDate"/>
        <cdr:cNvSpPr txBox="1"/>
      </cdr:nvSpPr>
      <cdr:spPr>
        <a:xfrm xmlns:a="http://schemas.openxmlformats.org/drawingml/2006/main">
          <a:off x="5055767" y="2446828"/>
          <a:ext cx="842602" cy="103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0" tIns="0" rIns="0" bIns="0" rtlCol="0">
          <a:spAutoFit/>
        </a:bodyPr>
        <a:lstStyle xmlns:a="http://schemas.openxmlformats.org/drawingml/2006/main"/>
        <a:p xmlns:a="http://schemas.openxmlformats.org/drawingml/2006/main">
          <a:pPr algn="r"/>
          <a:r>
            <a:rPr lang="en-CA" sz="700" b="0" i="0" dirty="0">
              <a:solidFill>
                <a:srgbClr val="000000"/>
              </a:solidFill>
              <a:latin typeface="Arial Narrow"/>
            </a:rPr>
            <a:t>Last observation: 2010Q4</a:t>
          </a:r>
        </a:p>
      </cdr:txBody>
    </cdr:sp>
  </cdr:relSizeAnchor>
  <cdr:relSizeAnchor xmlns:cdr="http://schemas.openxmlformats.org/drawingml/2006/chartDrawing">
    <cdr:from>
      <cdr:x>0.01149</cdr:x>
      <cdr:y>0.94097</cdr:y>
    </cdr:from>
    <cdr:to>
      <cdr:x>0.1173</cdr:x>
      <cdr:y>0.96453</cdr:y>
    </cdr:to>
    <cdr:sp macro="" textlink="">
      <cdr:nvSpPr>
        <cdr:cNvPr id="6" name="txtbxNoteAndSource"/>
        <cdr:cNvSpPr txBox="1"/>
      </cdr:nvSpPr>
      <cdr:spPr>
        <a:xfrm xmlns:a="http://schemas.openxmlformats.org/drawingml/2006/main">
          <a:off x="95215" y="4302145"/>
          <a:ext cx="876843" cy="107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/>
          <a:r>
            <a:rPr lang="en-CA" sz="700" b="0" i="0" dirty="0">
              <a:solidFill>
                <a:srgbClr val="000000"/>
              </a:solidFill>
              <a:latin typeface="Arial Narrow"/>
            </a:rPr>
            <a:t>Source: Statistics </a:t>
          </a:r>
          <a:r>
            <a:rPr lang="en-CA" sz="700" b="0" i="0" dirty="0" smtClean="0">
              <a:solidFill>
                <a:srgbClr val="000000"/>
              </a:solidFill>
              <a:latin typeface="Arial Narrow"/>
            </a:rPr>
            <a:t>Canada</a:t>
          </a:r>
          <a:endParaRPr lang="en-CA" sz="700" b="0" i="0" dirty="0">
            <a:solidFill>
              <a:srgbClr val="000000"/>
            </a:solidFill>
            <a:latin typeface="Arial Narrow"/>
          </a:endParaRPr>
        </a:p>
      </cdr:txBody>
    </cdr:sp>
  </cdr:relSizeAnchor>
  <cdr:relSizeAnchor xmlns:cdr="http://schemas.openxmlformats.org/drawingml/2006/chartDrawing">
    <cdr:from>
      <cdr:x>0.40517</cdr:x>
      <cdr:y>0.75</cdr:y>
    </cdr:from>
    <cdr:to>
      <cdr:x>0.42793</cdr:x>
      <cdr:y>0.79688</cdr:y>
    </cdr:to>
    <cdr:sp macro="" textlink="">
      <cdr:nvSpPr>
        <cdr:cNvPr id="7" name="Isosceles Triangle 6"/>
        <cdr:cNvSpPr/>
      </cdr:nvSpPr>
      <cdr:spPr>
        <a:xfrm xmlns:a="http://schemas.openxmlformats.org/drawingml/2006/main">
          <a:off x="3357586" y="3429024"/>
          <a:ext cx="188595" cy="214314"/>
        </a:xfrm>
        <a:prstGeom xmlns:a="http://schemas.openxmlformats.org/drawingml/2006/main" prst="triangl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0.66379</cdr:x>
      <cdr:y>0.60938</cdr:y>
    </cdr:from>
    <cdr:to>
      <cdr:x>0.68655</cdr:x>
      <cdr:y>0.65625</cdr:y>
    </cdr:to>
    <cdr:sp macro="" textlink="">
      <cdr:nvSpPr>
        <cdr:cNvPr id="8" name="Isosceles Triangle 7"/>
        <cdr:cNvSpPr/>
      </cdr:nvSpPr>
      <cdr:spPr>
        <a:xfrm xmlns:a="http://schemas.openxmlformats.org/drawingml/2006/main">
          <a:off x="5500726" y="2786082"/>
          <a:ext cx="188595" cy="214314"/>
        </a:xfrm>
        <a:prstGeom xmlns:a="http://schemas.openxmlformats.org/drawingml/2006/main" prst="triangle">
          <a:avLst/>
        </a:prstGeom>
        <a:solidFill xmlns:a="http://schemas.openxmlformats.org/drawingml/2006/main">
          <a:srgbClr val="002060"/>
        </a:solidFill>
        <a:ln xmlns:a="http://schemas.openxmlformats.org/drawingml/2006/main" w="25400" cap="flat" cmpd="sng" algn="ctr">
          <a:solidFill>
            <a:srgbClr val="4F81BD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Arial"/>
            </a:defRPr>
          </a:lvl1pPr>
          <a:lvl2pPr marL="457200" indent="0">
            <a:defRPr sz="1100">
              <a:solidFill>
                <a:sysClr val="window" lastClr="FFFFFF"/>
              </a:solidFill>
              <a:latin typeface="Arial"/>
            </a:defRPr>
          </a:lvl2pPr>
          <a:lvl3pPr marL="914400" indent="0">
            <a:defRPr sz="1100">
              <a:solidFill>
                <a:sysClr val="window" lastClr="FFFFFF"/>
              </a:solidFill>
              <a:latin typeface="Arial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Arial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Arial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Arial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Arial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Arial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Arial"/>
            </a:defRPr>
          </a:lvl9pPr>
        </a:lstStyle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0.43966</cdr:x>
      <cdr:y>0.75</cdr:y>
    </cdr:from>
    <cdr:to>
      <cdr:x>0.57759</cdr:x>
      <cdr:y>0.79688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643338" y="3429024"/>
          <a:ext cx="1143008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CA" sz="1200" dirty="0" smtClean="0"/>
            <a:t>1999 SFS Survey</a:t>
          </a:r>
          <a:endParaRPr lang="en-CA" sz="1200" dirty="0"/>
        </a:p>
      </cdr:txBody>
    </cdr:sp>
  </cdr:relSizeAnchor>
  <cdr:relSizeAnchor xmlns:cdr="http://schemas.openxmlformats.org/drawingml/2006/chartDrawing">
    <cdr:from>
      <cdr:x>0.69828</cdr:x>
      <cdr:y>0.60938</cdr:y>
    </cdr:from>
    <cdr:to>
      <cdr:x>0.83621</cdr:x>
      <cdr:y>0.65625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786478" y="2786082"/>
          <a:ext cx="1143008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CA" sz="1200" dirty="0" smtClean="0">
              <a:latin typeface="+mn-lt"/>
            </a:rPr>
            <a:t>2005 SFS </a:t>
          </a:r>
          <a:r>
            <a:rPr lang="en-CA" sz="1200" dirty="0" smtClean="0">
              <a:latin typeface="+mn-lt"/>
            </a:rPr>
            <a:t>Survey</a:t>
          </a:r>
          <a:endParaRPr lang="en-CA" sz="1200" dirty="0">
            <a:latin typeface="+mn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9B1AF-E496-4D10-BE69-4AAC29C80A92}" type="datetimeFigureOut">
              <a:rPr lang="en-US" smtClean="0"/>
              <a:pPr/>
              <a:t>5/31/2011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en-CA" dirty="0" smtClean="0"/>
              <a:t>I </a:t>
            </a:r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CB765-6B48-4EAA-A4FC-3DB4CF3B39DD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84250" y="630238"/>
            <a:ext cx="4929188" cy="36972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005390"/>
            <a:ext cx="5486400" cy="359378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CB765-6B48-4EAA-A4FC-3DB4CF3B39DD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0722" y="696912"/>
            <a:ext cx="5322922" cy="4094164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862646"/>
            <a:ext cx="5485772" cy="2735885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4356" y="696913"/>
            <a:ext cx="5467588" cy="4094163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219704"/>
            <a:ext cx="5485772" cy="3378827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42938" y="647700"/>
            <a:ext cx="5648325" cy="423703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8" y="5291142"/>
            <a:ext cx="5528969" cy="3307389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r>
              <a:rPr lang="en-CA" dirty="0" smtClean="0"/>
              <a:t>1999 SFS: 75%</a:t>
            </a:r>
          </a:p>
          <a:p>
            <a:pPr algn="just">
              <a:lnSpc>
                <a:spcPct val="150000"/>
              </a:lnSpc>
              <a:spcAft>
                <a:spcPts val="1189"/>
              </a:spcAft>
            </a:pPr>
            <a:r>
              <a:rPr lang="en-CA" dirty="0" smtClean="0"/>
              <a:t>2005 SFS: 95%</a:t>
            </a:r>
            <a:endParaRPr lang="en-CA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6438" y="647700"/>
            <a:ext cx="5267325" cy="3951288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005390"/>
            <a:ext cx="5485772" cy="3593141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29966" y="696913"/>
            <a:ext cx="5513678" cy="4136021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576894"/>
            <a:ext cx="5485772" cy="3021637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198" y="696913"/>
            <a:ext cx="5457877" cy="4094163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505456"/>
            <a:ext cx="5485772" cy="3093075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30238" y="696913"/>
            <a:ext cx="5553075" cy="41656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505456"/>
            <a:ext cx="5485772" cy="3093075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30238" y="696913"/>
            <a:ext cx="5584825" cy="4189412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719770"/>
            <a:ext cx="5485772" cy="2878761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30238" y="696913"/>
            <a:ext cx="5656262" cy="42433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6005522"/>
            <a:ext cx="5485772" cy="2593009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03250" y="719138"/>
            <a:ext cx="5524500" cy="4143375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505456"/>
            <a:ext cx="5485772" cy="3093075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198" y="696913"/>
            <a:ext cx="5457877" cy="4094163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576894"/>
            <a:ext cx="5485772" cy="3021637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A61FCC-5F67-43E9-9282-483658437580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29966" y="696913"/>
            <a:ext cx="5648344" cy="4237039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5934084"/>
            <a:ext cx="5485772" cy="2664447"/>
          </a:xfrm>
          <a:noFill/>
          <a:ln/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1189"/>
              </a:spcAft>
            </a:pPr>
            <a:endParaRPr lang="en-CA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CB765-6B48-4EAA-A4FC-3DB4CF3B39DD}" type="slidenum">
              <a:rPr lang="en-CA" smtClean="0"/>
              <a:pPr/>
              <a:t>14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914400"/>
            <a:ext cx="8077200" cy="1447800"/>
          </a:xfrm>
        </p:spPr>
        <p:txBody>
          <a:bodyPr anchor="b"/>
          <a:lstStyle>
            <a:lvl1pPr>
              <a:defRPr sz="3600" b="0" baseline="0"/>
            </a:lvl1pPr>
          </a:lstStyle>
          <a:p>
            <a:r>
              <a:rPr lang="en-US" dirty="0" smtClean="0"/>
              <a:t>Click to edit Slide Title</a:t>
            </a:r>
            <a:br>
              <a:rPr lang="en-US" dirty="0" smtClean="0"/>
            </a:br>
            <a:r>
              <a:rPr lang="en-US" dirty="0" smtClean="0"/>
              <a:t>(up to two lines)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2362200"/>
            <a:ext cx="3810000" cy="914400"/>
          </a:xfrm>
        </p:spPr>
        <p:txBody>
          <a:bodyPr anchor="t">
            <a:normAutofit/>
          </a:bodyPr>
          <a:lstStyle>
            <a:lvl1pPr marL="0" indent="0" algn="l">
              <a:spcBef>
                <a:spcPts val="300"/>
              </a:spcBef>
              <a:buNone/>
              <a:defRPr sz="24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</a:t>
            </a:r>
            <a:br>
              <a:rPr lang="en-US" dirty="0" smtClean="0"/>
            </a:br>
            <a:r>
              <a:rPr lang="en-US" dirty="0" smtClean="0"/>
              <a:t>edit Subtitle</a:t>
            </a:r>
            <a:endParaRPr lang="en-CA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5638800"/>
            <a:ext cx="4114800" cy="990600"/>
          </a:xfrm>
        </p:spPr>
        <p:txBody>
          <a:bodyPr anchor="t"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0" i="0" u="none" strike="noStrike" kern="1200" cap="none" spc="-11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Presenter Name, </a:t>
            </a:r>
            <a:br>
              <a:rPr lang="en-US" dirty="0" smtClean="0"/>
            </a:br>
            <a:r>
              <a:rPr lang="en-US" dirty="0" smtClean="0"/>
              <a:t>Title, Dept </a:t>
            </a:r>
            <a:br>
              <a:rPr lang="en-US" dirty="0" smtClean="0"/>
            </a:br>
            <a:r>
              <a:rPr lang="en-US" dirty="0" smtClean="0"/>
              <a:t>Bank of Canada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c Title w/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762000"/>
            <a:ext cx="8686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Slide Title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8077200" cy="381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2400" y="1676400"/>
            <a:ext cx="86868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w/ Solo Char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762000"/>
            <a:ext cx="8686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Slide Title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2000" y="1981200"/>
            <a:ext cx="8077200" cy="3581400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BACC6">
                  <a:lumMod val="50000"/>
                </a:srgbClr>
              </a:buClr>
              <a:buSzTx/>
              <a:buFont typeface="Wingdings" pitchFamily="2" charset="2"/>
              <a:buChar char="§"/>
              <a:tabLst/>
              <a:defRPr baseline="0"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BACC6">
                  <a:lumMod val="50000"/>
                </a:srgbClr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-11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Paste chart object here, or begin typing to add bullet list, etc.</a:t>
            </a:r>
            <a:endParaRPr kumimoji="0" lang="en-CA" sz="2000" b="0" i="0" u="none" strike="noStrike" kern="1200" cap="none" spc="-11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5638800"/>
            <a:ext cx="8077200" cy="457200"/>
          </a:xfrm>
        </p:spPr>
        <p:txBody>
          <a:bodyPr>
            <a:normAutofit/>
          </a:bodyPr>
          <a:lstStyle>
            <a:lvl1pPr>
              <a:buFontTx/>
              <a:buNone/>
              <a:defRPr sz="1100" spc="0" baseline="0">
                <a:latin typeface="Arial Narrow" pitchFamily="34" charset="0"/>
              </a:defRPr>
            </a:lvl1pPr>
          </a:lstStyle>
          <a:p>
            <a:pPr lvl="0"/>
            <a:r>
              <a:rPr lang="en-CA" dirty="0" smtClean="0"/>
              <a:t>Click here to insert any Notes and/or Sources for the information above (or delete box as necessary).</a:t>
            </a:r>
            <a:endParaRPr lang="en-CA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52400" y="1676400"/>
            <a:ext cx="86868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1905000"/>
            <a:ext cx="8686800" cy="1362075"/>
          </a:xfrm>
        </p:spPr>
        <p:txBody>
          <a:bodyPr anchor="b"/>
          <a:lstStyle>
            <a:lvl1pPr algn="l">
              <a:defRPr sz="3200" b="0" cap="none"/>
            </a:lvl1pPr>
          </a:lstStyle>
          <a:p>
            <a:r>
              <a:rPr lang="en-CA" dirty="0" smtClean="0"/>
              <a:t>Click to edit Section Divider Title</a:t>
            </a:r>
            <a:br>
              <a:rPr lang="en-CA" dirty="0" smtClean="0"/>
            </a:br>
            <a:r>
              <a:rPr lang="en-CA" dirty="0" smtClean="0"/>
              <a:t>(up to two lines)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" y="1600200"/>
            <a:ext cx="8763000" cy="43434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 smtClean="0"/>
              <a:t>Click icon to add table</a:t>
            </a:r>
            <a:endParaRPr lang="en-C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" y="6019800"/>
            <a:ext cx="8763000" cy="457200"/>
          </a:xfrm>
        </p:spPr>
        <p:txBody>
          <a:bodyPr>
            <a:normAutofit/>
          </a:bodyPr>
          <a:lstStyle>
            <a:lvl1pPr>
              <a:buFontTx/>
              <a:buNone/>
              <a:defRPr sz="1100" spc="0" baseline="0">
                <a:latin typeface="Arial Narrow" pitchFamily="34" charset="0"/>
              </a:defRPr>
            </a:lvl1pPr>
          </a:lstStyle>
          <a:p>
            <a:pPr lvl="0"/>
            <a:r>
              <a:rPr lang="en-CA" dirty="0" smtClean="0"/>
              <a:t>Click here to insert any Notes and/or Sources for the table data above.</a:t>
            </a:r>
            <a:endParaRPr lang="en-CA" dirty="0"/>
          </a:p>
        </p:txBody>
      </p:sp>
      <p:sp>
        <p:nvSpPr>
          <p:cNvPr id="15" name="Title 14"/>
          <p:cNvSpPr>
            <a:spLocks noGrp="1"/>
          </p:cNvSpPr>
          <p:nvPr userDrawn="1">
            <p:ph type="title" hasCustomPrompt="1"/>
          </p:nvPr>
        </p:nvSpPr>
        <p:spPr>
          <a:xfrm>
            <a:off x="152400" y="762000"/>
            <a:ext cx="8686800" cy="762000"/>
          </a:xfrm>
        </p:spPr>
        <p:txBody>
          <a:bodyPr/>
          <a:lstStyle>
            <a:lvl1pPr>
              <a:defRPr sz="320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CA" dirty="0" smtClean="0"/>
              <a:t>Click to edit Slide Title</a:t>
            </a:r>
            <a:endParaRPr lang="en-CA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2400" y="1524000"/>
            <a:ext cx="86868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Content Comparis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762000"/>
            <a:ext cx="8686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Slide Title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5800" y="2057400"/>
            <a:ext cx="4038600" cy="3886200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BACC6">
                  <a:lumMod val="50000"/>
                </a:srgbClr>
              </a:buClr>
              <a:buSzTx/>
              <a:buFont typeface="Wingdings" pitchFamily="2" charset="2"/>
              <a:buChar char="§"/>
              <a:tabLst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BACC6">
                  <a:lumMod val="50000"/>
                </a:srgbClr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-11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Paste chart object here, or begin typing to add bullet list, etc.</a:t>
            </a:r>
            <a:endParaRPr kumimoji="0" lang="en-CA" sz="2000" b="0" i="0" u="none" strike="noStrike" kern="1200" cap="none" spc="-11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800600" y="2057400"/>
            <a:ext cx="4038600" cy="3886200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BACC6">
                  <a:lumMod val="50000"/>
                </a:srgbClr>
              </a:buClr>
              <a:buSzTx/>
              <a:buFont typeface="Wingdings" pitchFamily="2" charset="2"/>
              <a:buChar char="§"/>
              <a:tabLst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BACC6">
                  <a:lumMod val="50000"/>
                </a:srgbClr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CA" sz="2000" b="0" i="0" u="none" strike="noStrike" kern="1200" cap="none" spc="-11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Paste chart object here, or begin typing to add bullet list, etc.</a:t>
            </a:r>
            <a:endParaRPr kumimoji="0" lang="en-CA" sz="2000" b="0" i="0" u="none" strike="noStrike" kern="1200" cap="none" spc="-11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6019800"/>
            <a:ext cx="4038600" cy="4572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 spc="0" baseline="0">
                <a:latin typeface="Arial Narrow" pitchFamily="34" charset="0"/>
              </a:defRPr>
            </a:lvl1pPr>
          </a:lstStyle>
          <a:p>
            <a:pPr lvl="0"/>
            <a:r>
              <a:rPr lang="en-CA" dirty="0" smtClean="0"/>
              <a:t>Click here to insert any Notes and/or Sources for the information above., or delete as necessary</a:t>
            </a:r>
            <a:endParaRPr lang="en-CA" dirty="0"/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4800600" y="6019800"/>
            <a:ext cx="4038600" cy="4572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 spc="0" baseline="0">
                <a:latin typeface="Arial Narrow" pitchFamily="34" charset="0"/>
              </a:defRPr>
            </a:lvl1pPr>
          </a:lstStyle>
          <a:p>
            <a:pPr lvl="0"/>
            <a:r>
              <a:rPr lang="en-CA" dirty="0" smtClean="0"/>
              <a:t>Click here to insert any Notes and/or Sources for the information above., or delete as necessary</a:t>
            </a:r>
            <a:endParaRPr lang="en-CA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52400" y="1676400"/>
            <a:ext cx="86868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Content Comparison &amp; Subtitle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762000"/>
            <a:ext cx="8686800" cy="914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to edit Slide Title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5740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1"/>
            <a:ext cx="4040188" cy="3124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57400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0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9013" y="2819401"/>
            <a:ext cx="4041775" cy="3124200"/>
          </a:xfrm>
        </p:spPr>
        <p:txBody>
          <a:bodyPr/>
          <a:lstStyle>
            <a:lvl1pPr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defTabSz="914400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mtClean="0"/>
              <a:t>Click to edit Master text styles</a:t>
            </a:r>
          </a:p>
          <a:p>
            <a:pPr marL="342900" lvl="1" indent="-342900" algn="l" defTabSz="914400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mtClean="0"/>
              <a:t>Second level</a:t>
            </a:r>
          </a:p>
          <a:p>
            <a:pPr marL="342900" lvl="2" indent="-342900" algn="l" defTabSz="914400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mtClean="0"/>
              <a:t>Third level</a:t>
            </a:r>
          </a:p>
          <a:p>
            <a:pPr marL="342900" lvl="3" indent="-342900" algn="l" defTabSz="914400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mtClean="0"/>
              <a:t>Fourth level</a:t>
            </a:r>
          </a:p>
          <a:p>
            <a:pPr marL="342900" lvl="4" indent="-342900" algn="l" defTabSz="914400" rtl="0" eaLnBrk="1" latinLnBrk="0" hangingPunct="1"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687388" y="6019800"/>
            <a:ext cx="4038600" cy="457200"/>
          </a:xfrm>
        </p:spPr>
        <p:txBody>
          <a:bodyPr>
            <a:normAutofit/>
          </a:bodyPr>
          <a:lstStyle>
            <a:lvl1pPr>
              <a:buFontTx/>
              <a:buNone/>
              <a:defRPr sz="1100" spc="0" baseline="0">
                <a:latin typeface="Arial Narrow" pitchFamily="34" charset="0"/>
              </a:defRPr>
            </a:lvl1pPr>
          </a:lstStyle>
          <a:p>
            <a:pPr lvl="0"/>
            <a:r>
              <a:rPr lang="en-CA" dirty="0" smtClean="0"/>
              <a:t>Click here to insert any Notes and/or Sources for the table data above.</a:t>
            </a:r>
            <a:endParaRPr lang="en-CA" dirty="0"/>
          </a:p>
        </p:txBody>
      </p:sp>
      <p:sp>
        <p:nvSpPr>
          <p:cNvPr id="13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4803776" y="6019800"/>
            <a:ext cx="4038600" cy="457200"/>
          </a:xfrm>
        </p:spPr>
        <p:txBody>
          <a:bodyPr>
            <a:normAutofit/>
          </a:bodyPr>
          <a:lstStyle>
            <a:lvl1pPr>
              <a:buFontTx/>
              <a:buNone/>
              <a:defRPr sz="1100" spc="0" baseline="0">
                <a:latin typeface="Arial Narrow" pitchFamily="34" charset="0"/>
              </a:defRPr>
            </a:lvl1pPr>
          </a:lstStyle>
          <a:p>
            <a:pPr lvl="0"/>
            <a:r>
              <a:rPr lang="en-CA" dirty="0" smtClean="0"/>
              <a:t>Click here to insert any Notes and/or Sources for the table data above.</a:t>
            </a:r>
            <a:endParaRPr lang="en-CA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52400" y="1676400"/>
            <a:ext cx="86868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 Are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762000"/>
            <a:ext cx="8686800" cy="914400"/>
          </a:xfrm>
        </p:spPr>
        <p:txBody>
          <a:bodyPr/>
          <a:lstStyle>
            <a:lvl1pPr>
              <a:defRPr lang="en-CA" dirty="0"/>
            </a:lvl1pPr>
          </a:lstStyle>
          <a:p>
            <a:r>
              <a:rPr lang="en-US" dirty="0" smtClean="0"/>
              <a:t>Click to edit Slide Title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52400" y="1676400"/>
            <a:ext cx="8686800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828800"/>
            <a:ext cx="8686800" cy="14478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 smtClean="0"/>
              <a:t>Click to add Closing Slide Title </a:t>
            </a:r>
            <a:br>
              <a:rPr lang="en-US" dirty="0" smtClean="0"/>
            </a:br>
            <a:r>
              <a:rPr lang="en-US" dirty="0" smtClean="0"/>
              <a:t>(e.g. farewell, call for questions, etc.)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914400"/>
            <a:ext cx="8077200" cy="1447800"/>
          </a:xfrm>
        </p:spPr>
        <p:txBody>
          <a:bodyPr anchor="b"/>
          <a:lstStyle>
            <a:lvl1pPr>
              <a:defRPr sz="3600" b="0"/>
            </a:lvl1pPr>
          </a:lstStyle>
          <a:p>
            <a:r>
              <a:rPr lang="en-US" dirty="0" smtClean="0"/>
              <a:t>Click to edit Slide Title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2362200"/>
            <a:ext cx="3810000" cy="914400"/>
          </a:xfrm>
        </p:spPr>
        <p:txBody>
          <a:bodyPr anchor="t">
            <a:normAutofit/>
          </a:bodyPr>
          <a:lstStyle>
            <a:lvl1pPr marL="0" indent="0" algn="l">
              <a:spcBef>
                <a:spcPts val="300"/>
              </a:spcBef>
              <a:buNone/>
              <a:defRPr sz="24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</a:t>
            </a:r>
            <a:br>
              <a:rPr lang="en-US" dirty="0" smtClean="0"/>
            </a:br>
            <a:r>
              <a:rPr lang="en-US" dirty="0" smtClean="0"/>
              <a:t>edit Subtitle</a:t>
            </a:r>
            <a:endParaRPr lang="en-CA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5638800"/>
            <a:ext cx="4114800" cy="990600"/>
          </a:xfrm>
        </p:spPr>
        <p:txBody>
          <a:bodyPr anchor="t">
            <a:normAutofit/>
          </a:bodyPr>
          <a:lstStyle>
            <a:lvl1pPr marL="342900" marR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0" i="0" u="none" strike="noStrike" kern="1200" cap="none" spc="-11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Presenter Name, </a:t>
            </a:r>
            <a:br>
              <a:rPr lang="en-US" dirty="0" smtClean="0"/>
            </a:br>
            <a:r>
              <a:rPr lang="en-US" dirty="0" smtClean="0"/>
              <a:t>Title, Dept </a:t>
            </a:r>
            <a:br>
              <a:rPr lang="en-US" dirty="0" smtClean="0"/>
            </a:br>
            <a:r>
              <a:rPr lang="en-US" dirty="0" smtClean="0"/>
              <a:t>Bank of Canada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Slide Title</a:t>
            </a:r>
            <a:br>
              <a:rPr lang="en-US" dirty="0" smtClean="0"/>
            </a:br>
            <a:r>
              <a:rPr lang="en-US" dirty="0" smtClean="0"/>
              <a:t>(up to two lines)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2133600"/>
            <a:ext cx="8077200" cy="3657600"/>
          </a:xfrm>
          <a:prstGeom prst="rect">
            <a:avLst/>
          </a:prstGeom>
        </p:spPr>
        <p:txBody>
          <a:bodyPr vert="horz" lIns="91440" tIns="9144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553200"/>
            <a:ext cx="2895600" cy="2130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2"/>
                </a:solidFill>
                <a:latin typeface="Arial Narrow" pitchFamily="34" charset="0"/>
                <a:cs typeface="Arial" pitchFamily="34" charset="0"/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553200"/>
            <a:ext cx="2133600" cy="2308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fld id="{872ABCB0-EA74-4BBE-B220-1A92BB1F4F7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1" r:id="rId4"/>
    <p:sldLayoutId id="2147483660" r:id="rId5"/>
    <p:sldLayoutId id="2147483661" r:id="rId6"/>
    <p:sldLayoutId id="2147483652" r:id="rId7"/>
    <p:sldLayoutId id="2147483653" r:id="rId8"/>
    <p:sldLayoutId id="2147483654" r:id="rId9"/>
    <p:sldLayoutId id="2147483662" r:id="rId10"/>
    <p:sldLayoutId id="2147483664" r:id="rId11"/>
  </p:sldLayoutIdLst>
  <p:transition>
    <p:fade/>
  </p:transition>
  <p:txStyles>
    <p:titleStyle>
      <a:lvl1pPr algn="l" defTabSz="914400" rtl="0" eaLnBrk="1" latinLnBrk="0" hangingPunct="1">
        <a:spcBef>
          <a:spcPct val="0"/>
        </a:spcBef>
        <a:buNone/>
        <a:defRPr sz="3200" b="0" kern="1200" spc="-120" baseline="0">
          <a:solidFill>
            <a:schemeClr val="accent5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700"/>
        </a:spcBef>
        <a:buClr>
          <a:schemeClr val="accent5">
            <a:lumMod val="50000"/>
          </a:schemeClr>
        </a:buClr>
        <a:buFont typeface="Wingdings" pitchFamily="2" charset="2"/>
        <a:buChar char="§"/>
        <a:defRPr sz="2400" kern="1200" spc="-110" baseline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5">
            <a:lumMod val="50000"/>
          </a:schemeClr>
        </a:buClr>
        <a:buFont typeface="Arial" pitchFamily="34" charset="0"/>
        <a:buChar char="–"/>
        <a:defRPr sz="2400" kern="1200" spc="-110" baseline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>
            <a:lumMod val="50000"/>
          </a:schemeClr>
        </a:buClr>
        <a:buFont typeface="Arial" pitchFamily="34" charset="0"/>
        <a:buChar char="•"/>
        <a:defRPr sz="2400" kern="1200" spc="-110" baseline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5">
            <a:lumMod val="50000"/>
          </a:schemeClr>
        </a:buClr>
        <a:buFont typeface="Arial" pitchFamily="34" charset="0"/>
        <a:buChar char="–"/>
        <a:defRPr sz="2000" kern="1200" spc="-110" baseline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>
            <a:lumMod val="50000"/>
          </a:schemeClr>
        </a:buClr>
        <a:buFont typeface="Arial" pitchFamily="34" charset="0"/>
        <a:buChar char="»"/>
        <a:defRPr sz="2000" kern="1200" spc="-110" baseline="0">
          <a:solidFill>
            <a:schemeClr val="tx1">
              <a:lumMod val="75000"/>
              <a:lumOff val="2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57224" y="857232"/>
            <a:ext cx="7700986" cy="1447800"/>
          </a:xfrm>
        </p:spPr>
        <p:txBody>
          <a:bodyPr/>
          <a:lstStyle/>
          <a:p>
            <a:pPr lvl="0"/>
            <a:r>
              <a:rPr lang="en-CA" sz="2800" b="1" spc="-150" dirty="0" smtClean="0"/>
              <a:t>Panel discussion on household debt in Canada</a:t>
            </a:r>
            <a:r>
              <a:rPr lang="en-CA" sz="2400" spc="-150" dirty="0" smtClean="0"/>
              <a:t/>
            </a:r>
            <a:br>
              <a:rPr lang="en-CA" sz="2400" spc="-150" dirty="0" smtClean="0"/>
            </a:br>
            <a:endParaRPr lang="en-CA" sz="2400" spc="-15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786050" y="2214554"/>
            <a:ext cx="5129218" cy="914400"/>
          </a:xfrm>
        </p:spPr>
        <p:txBody>
          <a:bodyPr>
            <a:normAutofit/>
          </a:bodyPr>
          <a:lstStyle/>
          <a:p>
            <a:r>
              <a:rPr lang="en-CA" spc="0" dirty="0" smtClean="0"/>
              <a:t>2011 </a:t>
            </a:r>
            <a:r>
              <a:rPr lang="en-CA" spc="0" dirty="0" smtClean="0"/>
              <a:t>CEA Conference</a:t>
            </a:r>
            <a:r>
              <a:rPr lang="en-CA" spc="0" dirty="0" smtClean="0"/>
              <a:t/>
            </a:r>
            <a:br>
              <a:rPr lang="en-CA" spc="0" dirty="0" smtClean="0"/>
            </a:br>
            <a:endParaRPr lang="en-CA" spc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786314" y="4071942"/>
            <a:ext cx="4114800" cy="990600"/>
          </a:xfrm>
        </p:spPr>
        <p:txBody>
          <a:bodyPr>
            <a:normAutofit/>
          </a:bodyPr>
          <a:lstStyle/>
          <a:p>
            <a:r>
              <a:rPr lang="en-CA" spc="0" dirty="0" smtClean="0"/>
              <a:t>Umar Faruqui</a:t>
            </a:r>
            <a:endParaRPr lang="en-CA" spc="0" dirty="0" smtClean="0"/>
          </a:p>
          <a:p>
            <a:r>
              <a:rPr lang="en-CA" spc="0" dirty="0" smtClean="0"/>
              <a:t>Financial </a:t>
            </a:r>
            <a:r>
              <a:rPr lang="en-CA" spc="0" dirty="0" smtClean="0"/>
              <a:t>Stability Department</a:t>
            </a:r>
          </a:p>
          <a:p>
            <a:r>
              <a:rPr lang="en-CA" spc="0" dirty="0" smtClean="0"/>
              <a:t>Bank of Canada</a:t>
            </a:r>
            <a:endParaRPr lang="en-CA" spc="0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6429396"/>
            <a:ext cx="164307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6" name="Title 7"/>
          <p:cNvSpPr txBox="1">
            <a:spLocks/>
          </p:cNvSpPr>
          <p:nvPr/>
        </p:nvSpPr>
        <p:spPr>
          <a:xfrm>
            <a:off x="357158" y="1785926"/>
            <a:ext cx="8001056" cy="13573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600" b="0" i="0" u="none" strike="noStrike" kern="1200" cap="none" spc="-12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5857892"/>
            <a:ext cx="8429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 smtClean="0"/>
              <a:t>Disclaimer: The </a:t>
            </a:r>
            <a:r>
              <a:rPr lang="en-CA" sz="1400" b="1" dirty="0" smtClean="0"/>
              <a:t>views express in this presentation, or in my remarks, are my own, and do not necessarily represent those of the </a:t>
            </a:r>
            <a:r>
              <a:rPr lang="en-CA" sz="1400" b="1" dirty="0" smtClean="0"/>
              <a:t>Bank of Canada’s </a:t>
            </a:r>
            <a:r>
              <a:rPr lang="en-CA" sz="1400" b="1" dirty="0" smtClean="0"/>
              <a:t>Governing Council</a:t>
            </a:r>
            <a:r>
              <a:rPr lang="en-CA" sz="1400" b="1" dirty="0" smtClean="0"/>
              <a:t>.</a:t>
            </a:r>
            <a:endParaRPr lang="en-CA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/>
        <p:txBody>
          <a:bodyPr rIns="133350"/>
          <a:lstStyle/>
          <a:p>
            <a:pPr indent="0" eaLnBrk="1" hangingPunct="1"/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Goals of this panel presentation</a:t>
            </a:r>
            <a:endParaRPr lang="en-US" sz="2800" b="1" spc="0" dirty="0" smtClean="0">
              <a:solidFill>
                <a:srgbClr val="215968"/>
              </a:solidFill>
              <a:latin typeface="Arial" pitchFamily="34" charset="0"/>
              <a:cs typeface="Arial" pitchFamily="34" charset="0"/>
              <a:sym typeface="Calibri" pitchFamily="34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2133600"/>
            <a:ext cx="8553480" cy="4581548"/>
          </a:xfrm>
        </p:spPr>
        <p:txBody>
          <a:bodyPr rIns="133350">
            <a:normAutofit/>
          </a:bodyPr>
          <a:lstStyle/>
          <a:p>
            <a:pPr marL="950913" lvl="2" indent="-457200">
              <a:spcBef>
                <a:spcPts val="120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dirty="0" smtClean="0"/>
              <a:t>Give insights </a:t>
            </a:r>
            <a:r>
              <a:rPr lang="en-US" dirty="0" smtClean="0"/>
              <a:t>into how </a:t>
            </a:r>
            <a:r>
              <a:rPr lang="en-US" dirty="0" smtClean="0"/>
              <a:t>researchers </a:t>
            </a:r>
            <a:r>
              <a:rPr lang="en-US" dirty="0" smtClean="0"/>
              <a:t>at the Bank of Canada </a:t>
            </a:r>
            <a:r>
              <a:rPr lang="en-US" dirty="0" smtClean="0"/>
              <a:t>view and use micro/macro data on household balance sheets</a:t>
            </a:r>
          </a:p>
          <a:p>
            <a:pPr marL="950913" lvl="2" indent="-457200">
              <a:spcBef>
                <a:spcPts val="120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Outline some of the research currently underway at the Bank on household indebtedness.</a:t>
            </a:r>
          </a:p>
          <a:p>
            <a:pPr marL="950913" lvl="2" indent="-457200">
              <a:spcBef>
                <a:spcPts val="120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dirty="0" smtClean="0">
                <a:ea typeface="+mn-ea"/>
                <a:cs typeface="+mn-cs"/>
              </a:rPr>
              <a:t>Highlight areas which need to be developed further in order to further our understanding of household debt behavior.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/>
        <p:txBody>
          <a:bodyPr rIns="133350"/>
          <a:lstStyle/>
          <a:p>
            <a:pPr indent="0" eaLnBrk="1" hangingPunct="1"/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Main takeaways from the presentation</a:t>
            </a:r>
            <a:endParaRPr lang="en-US" sz="2800" b="1" spc="0" dirty="0" smtClean="0">
              <a:solidFill>
                <a:srgbClr val="215968"/>
              </a:solidFill>
              <a:latin typeface="Arial" pitchFamily="34" charset="0"/>
              <a:cs typeface="Arial" pitchFamily="34" charset="0"/>
              <a:sym typeface="Calibri" pitchFamily="34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1857364"/>
            <a:ext cx="8553480" cy="4652986"/>
          </a:xfrm>
        </p:spPr>
        <p:txBody>
          <a:bodyPr rIns="133350">
            <a:normAutofit/>
          </a:bodyPr>
          <a:lstStyle/>
          <a:p>
            <a:pPr marL="514350" lvl="1" indent="-514350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pc="0" dirty="0" smtClean="0"/>
              <a:t>Discrepancies between micro and macro-data should be expected and accepted.</a:t>
            </a:r>
          </a:p>
          <a:p>
            <a:pPr marL="514350" lvl="1" indent="-514350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en-US" sz="1200" spc="0" dirty="0" smtClean="0"/>
          </a:p>
          <a:p>
            <a:pPr marL="514350" lvl="1" indent="-514350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pc="0" dirty="0" smtClean="0"/>
              <a:t>Choice of micro vs. macro data on household finances depends on the questions we are asking of the data.</a:t>
            </a:r>
          </a:p>
          <a:p>
            <a:pPr marL="514350" lvl="1" indent="-514350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en-US" sz="1200" spc="0" dirty="0" smtClean="0"/>
          </a:p>
          <a:p>
            <a:pPr marL="514350" lvl="1" indent="-514350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pc="0" dirty="0" smtClean="0"/>
              <a:t>Better/more timely micro-data is important to continue improving our understanding of household debt </a:t>
            </a:r>
            <a:r>
              <a:rPr lang="en-US" spc="0" dirty="0" smtClean="0"/>
              <a:t>behavior</a:t>
            </a:r>
            <a:r>
              <a:rPr lang="en-US" spc="0" dirty="0" smtClean="0"/>
              <a:t>.</a:t>
            </a:r>
            <a:endParaRPr lang="en-US" sz="2800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/>
        <p:txBody>
          <a:bodyPr rIns="133350"/>
          <a:lstStyle/>
          <a:p>
            <a:pPr indent="0" eaLnBrk="1" hangingPunct="1"/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Micro- vs. macro-data on household debt </a:t>
            </a:r>
            <a:endParaRPr lang="en-US" sz="2800" b="1" spc="0" dirty="0" smtClean="0">
              <a:solidFill>
                <a:srgbClr val="215968"/>
              </a:solidFill>
              <a:latin typeface="Arial" pitchFamily="34" charset="0"/>
              <a:cs typeface="Arial" pitchFamily="34" charset="0"/>
              <a:sym typeface="Calibri" pitchFamily="34" charset="0"/>
            </a:endParaRPr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7" name="ChartObject"/>
          <p:cNvGraphicFramePr/>
          <p:nvPr/>
        </p:nvGraphicFramePr>
        <p:xfrm>
          <a:off x="428596" y="1857364"/>
          <a:ext cx="828680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/>
        <p:txBody>
          <a:bodyPr rIns="133350"/>
          <a:lstStyle/>
          <a:p>
            <a:pPr indent="0" eaLnBrk="1" hangingPunct="1"/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Micro- vs. macro-data on household debt: why the inconsistency? </a:t>
            </a:r>
            <a:endParaRPr lang="en-US" sz="2800" b="1" spc="0" dirty="0" smtClean="0">
              <a:solidFill>
                <a:srgbClr val="215968"/>
              </a:solidFill>
              <a:latin typeface="Arial" pitchFamily="34" charset="0"/>
              <a:cs typeface="Arial" pitchFamily="34" charset="0"/>
              <a:sym typeface="Calibri" pitchFamily="34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2133600"/>
            <a:ext cx="8553480" cy="4581548"/>
          </a:xfrm>
        </p:spPr>
        <p:txBody>
          <a:bodyPr rIns="133350">
            <a:normAutofit/>
          </a:bodyPr>
          <a:lstStyle/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sz="2800" dirty="0" smtClean="0">
                <a:ea typeface="+mn-ea"/>
                <a:cs typeface="+mn-cs"/>
              </a:rPr>
              <a:t>Should we be worried?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sz="2800" dirty="0" smtClean="0">
                <a:cs typeface="+mn-cs"/>
              </a:rPr>
              <a:t>Not necessarily. </a:t>
            </a:r>
            <a:r>
              <a:rPr lang="en-US" sz="2800" dirty="0" smtClean="0">
                <a:cs typeface="+mn-cs"/>
              </a:rPr>
              <a:t>N</a:t>
            </a:r>
            <a:r>
              <a:rPr lang="en-US" sz="2800" dirty="0" smtClean="0">
                <a:cs typeface="+mn-cs"/>
              </a:rPr>
              <a:t>umber of reasons why the two estimates might be different.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cs typeface="+mn-cs"/>
              </a:rPr>
              <a:t>Definition of variables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cs typeface="+mn-cs"/>
              </a:rPr>
              <a:t>Coverage of data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sz="2800" dirty="0" smtClean="0">
                <a:cs typeface="+mn-cs"/>
              </a:rPr>
              <a:t>But what if the differences can not be fully explained/rationalized?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ea typeface="+mn-ea"/>
                <a:cs typeface="+mn-cs"/>
              </a:rPr>
              <a:t>Data revisions for macro-data</a:t>
            </a:r>
            <a:endParaRPr lang="en-US" dirty="0" smtClean="0">
              <a:ea typeface="+mn-ea"/>
              <a:cs typeface="+mn-cs"/>
            </a:endParaRP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777318" cy="914400"/>
          </a:xfrm>
        </p:spPr>
        <p:txBody>
          <a:bodyPr rIns="133350"/>
          <a:lstStyle/>
          <a:p>
            <a:pPr indent="0" eaLnBrk="1" hangingPunct="1"/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Mixed use of micro- and macro-data on household finances</a:t>
            </a:r>
            <a:endParaRPr lang="en-US" sz="2800" b="1" spc="0" dirty="0" smtClean="0">
              <a:solidFill>
                <a:srgbClr val="215968"/>
              </a:solidFill>
              <a:latin typeface="Arial" pitchFamily="34" charset="0"/>
              <a:cs typeface="Arial" pitchFamily="34" charset="0"/>
              <a:sym typeface="Calibri" pitchFamily="34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2133600"/>
            <a:ext cx="8553480" cy="4581548"/>
          </a:xfrm>
        </p:spPr>
        <p:txBody>
          <a:bodyPr rIns="133350">
            <a:normAutofit/>
          </a:bodyPr>
          <a:lstStyle/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ea typeface="+mn-ea"/>
                <a:cs typeface="+mn-cs"/>
              </a:rPr>
              <a:t>Macro data as summary of broad trends….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cs typeface="+mn-cs"/>
              </a:rPr>
              <a:t>…but micro data is the workhorse in analyzing key questions about household debt behavior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cs typeface="+mn-cs"/>
              </a:rPr>
              <a:t>We use a number of micro-data sets including SFS, SHS, CFM, Equifax, and OSB micro-data on insolvency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cs typeface="+mn-cs"/>
              </a:rPr>
              <a:t>Main reason is that aggregate data can mask distributional issues:	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ea typeface="+mn-ea"/>
                <a:cs typeface="+mn-cs"/>
              </a:rPr>
              <a:t>For e.g. : Aggregate indebtedness statistics suggest reason for concer</a:t>
            </a:r>
            <a:r>
              <a:rPr lang="en-US" dirty="0" smtClean="0">
                <a:cs typeface="+mn-cs"/>
              </a:rPr>
              <a:t>n but only if debt is being taken by those not able to handle the higher debt level</a:t>
            </a:r>
            <a:endParaRPr lang="en-US" dirty="0" smtClean="0">
              <a:ea typeface="+mn-ea"/>
              <a:cs typeface="+mn-cs"/>
            </a:endParaRP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777318" cy="914400"/>
          </a:xfrm>
        </p:spPr>
        <p:txBody>
          <a:bodyPr rIns="133350"/>
          <a:lstStyle/>
          <a:p>
            <a:pPr indent="0" eaLnBrk="1" hangingPunct="1"/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The Bank is continuing to improve its understanding of household debt behaviour</a:t>
            </a:r>
            <a:endParaRPr lang="en-US" sz="2800" b="1" spc="0" dirty="0" smtClean="0">
              <a:solidFill>
                <a:srgbClr val="215968"/>
              </a:solidFill>
              <a:latin typeface="Arial" pitchFamily="34" charset="0"/>
              <a:cs typeface="Arial" pitchFamily="34" charset="0"/>
              <a:sym typeface="Calibri" pitchFamily="34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2133600"/>
            <a:ext cx="8553480" cy="4581548"/>
          </a:xfrm>
        </p:spPr>
        <p:txBody>
          <a:bodyPr rIns="133350">
            <a:normAutofit/>
          </a:bodyPr>
          <a:lstStyle/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ea typeface="+mn-ea"/>
                <a:cs typeface="+mn-cs"/>
              </a:rPr>
              <a:t>Two projects that I am currently working on are:</a:t>
            </a:r>
          </a:p>
          <a:p>
            <a:pPr marL="1408113" lvl="3" indent="-457200">
              <a:spcBef>
                <a:spcPts val="120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sz="2200" dirty="0" smtClean="0">
                <a:ea typeface="+mn-ea"/>
                <a:cs typeface="+mn-cs"/>
              </a:rPr>
              <a:t>Investigating the fundamental drivers of household credit growth in Canada since 2000.</a:t>
            </a:r>
          </a:p>
          <a:p>
            <a:pPr marL="1408113" lvl="3" indent="-457200">
              <a:spcBef>
                <a:spcPts val="1200"/>
              </a:spcBef>
              <a:spcAft>
                <a:spcPts val="600"/>
              </a:spcAft>
              <a:buClrTx/>
              <a:buFont typeface="+mj-lt"/>
              <a:buAutoNum type="arabicPeriod"/>
              <a:defRPr/>
            </a:pPr>
            <a:r>
              <a:rPr lang="en-US" sz="2200" dirty="0" smtClean="0">
                <a:ea typeface="+mn-ea"/>
                <a:cs typeface="+mn-cs"/>
              </a:rPr>
              <a:t>Identifying the key factors that determine household insolvency in Canada.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777318" cy="914400"/>
          </a:xfrm>
        </p:spPr>
        <p:txBody>
          <a:bodyPr rIns="133350"/>
          <a:lstStyle/>
          <a:p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Project 1: Investigating </a:t>
            </a:r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the </a:t>
            </a:r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drivers </a:t>
            </a:r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of household credit growth in Canada since 2000.</a:t>
            </a: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2133600"/>
            <a:ext cx="8553480" cy="4581548"/>
          </a:xfrm>
        </p:spPr>
        <p:txBody>
          <a:bodyPr rIns="133350">
            <a:normAutofit/>
          </a:bodyPr>
          <a:lstStyle/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i="1" dirty="0" smtClean="0">
                <a:ea typeface="+mn-ea"/>
                <a:cs typeface="+mn-cs"/>
              </a:rPr>
              <a:t>Data Set: </a:t>
            </a:r>
            <a:r>
              <a:rPr lang="en-US" dirty="0" smtClean="0">
                <a:ea typeface="+mn-ea"/>
                <a:cs typeface="+mn-cs"/>
              </a:rPr>
              <a:t>CFM micro-data for 1999-2010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ea typeface="+mn-ea"/>
                <a:cs typeface="+mn-cs"/>
              </a:rPr>
              <a:t>Was debt growth demand or supply driven?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cs typeface="+mn-cs"/>
              </a:rPr>
              <a:t>Easing of credit constraints vs. easier borrowing conditions.</a:t>
            </a:r>
            <a:endParaRPr lang="en-US" dirty="0" smtClean="0">
              <a:ea typeface="+mn-ea"/>
              <a:cs typeface="+mn-cs"/>
            </a:endParaRP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/>
              <a:t>What impact did house prices have on debt growth?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cs typeface="+mn-cs"/>
              </a:rPr>
              <a:t>What role did demographic shifts play?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endParaRPr lang="en-US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777318" cy="914400"/>
          </a:xfrm>
        </p:spPr>
        <p:txBody>
          <a:bodyPr rIns="133350"/>
          <a:lstStyle/>
          <a:p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Project 1: Investigating the fundamental drivers of household credit growth in Canada since 2000.</a:t>
            </a:r>
            <a:endParaRPr lang="en-CA" sz="2800" b="1" spc="0" dirty="0" smtClean="0">
              <a:solidFill>
                <a:srgbClr val="215968"/>
              </a:solidFill>
              <a:sym typeface="Calibri" pitchFamily="34" charset="0"/>
            </a:endParaRPr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28596" y="1928802"/>
          <a:ext cx="8215370" cy="4644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777318" cy="914400"/>
          </a:xfrm>
        </p:spPr>
        <p:txBody>
          <a:bodyPr rIns="133350"/>
          <a:lstStyle/>
          <a:p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Project 1: Investigating </a:t>
            </a:r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the fundamental drivers of household credit growth in Canada since 2000.</a:t>
            </a:r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214282" y="1928802"/>
          <a:ext cx="8669364" cy="464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777318" cy="914400"/>
          </a:xfrm>
        </p:spPr>
        <p:txBody>
          <a:bodyPr rIns="133350"/>
          <a:lstStyle/>
          <a:p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Project 2: </a:t>
            </a:r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Identifying the key factors that determine household insolvency in Canada</a:t>
            </a:r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.</a:t>
            </a:r>
            <a:endParaRPr lang="en-CA" sz="2800" b="1" spc="0" dirty="0" smtClean="0">
              <a:solidFill>
                <a:srgbClr val="215968"/>
              </a:solidFill>
              <a:sym typeface="Calibri" pitchFamily="34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2133600"/>
            <a:ext cx="8553480" cy="4581548"/>
          </a:xfrm>
        </p:spPr>
        <p:txBody>
          <a:bodyPr rIns="133350">
            <a:normAutofit/>
          </a:bodyPr>
          <a:lstStyle/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i="1" dirty="0" smtClean="0"/>
              <a:t>Data Set: </a:t>
            </a:r>
            <a:r>
              <a:rPr lang="en-US" dirty="0" smtClean="0">
                <a:ea typeface="+mn-ea"/>
                <a:cs typeface="+mn-cs"/>
              </a:rPr>
              <a:t>OSB micro-data on insolvent households and CFM micro-data; 2003-2010.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ea typeface="+mn-ea"/>
                <a:cs typeface="+mn-cs"/>
              </a:rPr>
              <a:t>What micro and macro factors contribute to household insolvency?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dirty="0" smtClean="0">
                <a:ea typeface="+mn-ea"/>
                <a:cs typeface="+mn-cs"/>
              </a:rPr>
              <a:t>Main use would be for our FSR stress test of the household sector.</a:t>
            </a: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endParaRPr lang="en-US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777318" cy="914400"/>
          </a:xfrm>
        </p:spPr>
        <p:txBody>
          <a:bodyPr rIns="133350"/>
          <a:lstStyle/>
          <a:p>
            <a:pPr indent="0" eaLnBrk="1" hangingPunct="1"/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Some areas need further work in order to advance our understanding of household behaviour</a:t>
            </a:r>
            <a:endParaRPr lang="en-US" sz="2800" b="1" spc="0" dirty="0" smtClean="0">
              <a:solidFill>
                <a:srgbClr val="215968"/>
              </a:solidFill>
              <a:latin typeface="Arial" pitchFamily="34" charset="0"/>
              <a:cs typeface="Arial" pitchFamily="34" charset="0"/>
              <a:sym typeface="Calibri" pitchFamily="34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2133600"/>
            <a:ext cx="8553480" cy="4581548"/>
          </a:xfrm>
        </p:spPr>
        <p:txBody>
          <a:bodyPr rIns="133350">
            <a:normAutofit/>
          </a:bodyPr>
          <a:lstStyle/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sz="2200" dirty="0" smtClean="0">
                <a:ea typeface="+mn-ea"/>
                <a:cs typeface="+mn-cs"/>
              </a:rPr>
              <a:t>More/better micro-data is key. 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sz="1800" dirty="0" smtClean="0">
                <a:cs typeface="+mn-cs"/>
              </a:rPr>
              <a:t>Enhanced and more frequent household surveys by Statistics Canada would be a step forward.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sz="1800" dirty="0" smtClean="0">
                <a:cs typeface="+mn-cs"/>
              </a:rPr>
              <a:t>CBA can also help advance the cause  by allowing  researchers access to a (random sample of) micro-data on household loans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endParaRPr lang="en-US" sz="1800" dirty="0" smtClean="0">
              <a:ea typeface="+mn-ea"/>
              <a:cs typeface="+mn-cs"/>
            </a:endParaRP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sz="2200" dirty="0" smtClean="0">
                <a:ea typeface="+mn-ea"/>
                <a:cs typeface="+mn-cs"/>
              </a:rPr>
              <a:t>Better awareness amongst academics and market analysts of the strengths and weaknesses of using micro-data</a:t>
            </a:r>
          </a:p>
          <a:p>
            <a:pPr marL="1314451" lvl="3" indent="-363538">
              <a:spcBef>
                <a:spcPts val="1200"/>
              </a:spcBef>
              <a:spcAft>
                <a:spcPts val="600"/>
              </a:spcAft>
              <a:buClrTx/>
              <a:buFont typeface="Wingdings" pitchFamily="2" charset="2"/>
              <a:buChar char="§"/>
              <a:defRPr/>
            </a:pPr>
            <a:r>
              <a:rPr lang="en-US" sz="1800" dirty="0" smtClean="0">
                <a:cs typeface="+mn-cs"/>
              </a:rPr>
              <a:t>When to use it and when not to use it.</a:t>
            </a:r>
            <a:endParaRPr lang="en-US" sz="1800" dirty="0" smtClean="0">
              <a:ea typeface="+mn-ea"/>
              <a:cs typeface="+mn-cs"/>
            </a:endParaRPr>
          </a:p>
          <a:p>
            <a:pPr marL="857251" lvl="2" indent="-363538"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12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/>
        <p:txBody>
          <a:bodyPr rIns="133350"/>
          <a:lstStyle/>
          <a:p>
            <a:pPr indent="0" eaLnBrk="1" hangingPunct="1"/>
            <a:r>
              <a:rPr lang="en-CA" sz="2800" b="1" spc="0" dirty="0" smtClean="0">
                <a:solidFill>
                  <a:srgbClr val="215968"/>
                </a:solidFill>
                <a:sym typeface="Calibri" pitchFamily="34" charset="0"/>
              </a:rPr>
              <a:t>Summary</a:t>
            </a:r>
            <a:endParaRPr lang="en-US" sz="2800" b="1" spc="0" dirty="0" smtClean="0">
              <a:solidFill>
                <a:srgbClr val="215968"/>
              </a:solidFill>
              <a:latin typeface="Arial" pitchFamily="34" charset="0"/>
              <a:cs typeface="Arial" pitchFamily="34" charset="0"/>
              <a:sym typeface="Calibri" pitchFamily="34" charset="0"/>
            </a:endParaRPr>
          </a:p>
        </p:txBody>
      </p:sp>
      <p:sp>
        <p:nvSpPr>
          <p:cNvPr id="16389" name="Rectangle 4"/>
          <p:cNvSpPr>
            <a:spLocks noGrp="1" noChangeArrowheads="1"/>
          </p:cNvSpPr>
          <p:nvPr>
            <p:ph idx="1"/>
          </p:nvPr>
        </p:nvSpPr>
        <p:spPr>
          <a:xfrm>
            <a:off x="285720" y="1857364"/>
            <a:ext cx="8553480" cy="4652986"/>
          </a:xfrm>
        </p:spPr>
        <p:txBody>
          <a:bodyPr rIns="133350">
            <a:normAutofit fontScale="85000" lnSpcReduction="10000"/>
          </a:bodyPr>
          <a:lstStyle/>
          <a:p>
            <a:pPr marL="514350" lvl="1" indent="-514350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dirty="0" smtClean="0"/>
              <a:t>Discrepancies between micro and macro-data should be expected and accepted.</a:t>
            </a:r>
          </a:p>
          <a:p>
            <a:pPr marL="914400" lvl="2" indent="-514350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Courier New" pitchFamily="49" charset="0"/>
              <a:buChar char="o"/>
              <a:defRPr/>
            </a:pPr>
            <a:r>
              <a:rPr lang="en-US" dirty="0" smtClean="0"/>
              <a:t>Both micro and macro-data on household finances are important in their own right and neither set gives the full picture of the underlying reality. </a:t>
            </a:r>
          </a:p>
          <a:p>
            <a:pPr marL="514350" lvl="1" indent="-514350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en-US" dirty="0" smtClean="0"/>
          </a:p>
          <a:p>
            <a:pPr marL="514350" lvl="1" indent="-514350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dirty="0" smtClean="0"/>
              <a:t>Choice of micro vs. macro data on household finances depends on the questions we are asking of the data.</a:t>
            </a:r>
          </a:p>
          <a:p>
            <a:pPr marL="914400" lvl="2" indent="-514350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Courier New" pitchFamily="49" charset="0"/>
              <a:buChar char="o"/>
              <a:defRPr/>
            </a:pPr>
            <a:r>
              <a:rPr lang="en-US" dirty="0" smtClean="0"/>
              <a:t>Micro-data are essential to explore distributional issues related to household indebtedness.</a:t>
            </a:r>
          </a:p>
          <a:p>
            <a:pPr marL="514350" lvl="1" indent="-514350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en-US" dirty="0" smtClean="0"/>
          </a:p>
          <a:p>
            <a:pPr marL="514350" lvl="1" indent="-514350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dirty="0" smtClean="0"/>
              <a:t>Better/more timely micro-data is important to continue improving our understanding of household debt behavior.</a:t>
            </a:r>
          </a:p>
          <a:p>
            <a:pPr marL="857251" lvl="2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buFontTx/>
              <a:buChar char="•"/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 marL="363538" indent="-363538" eaLnBrk="1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2"/>
              </a:buClr>
              <a:defRPr/>
            </a:pPr>
            <a:endParaRPr lang="en-US" sz="2800" dirty="0" smtClean="0"/>
          </a:p>
        </p:txBody>
      </p:sp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7EFB5-7B89-495C-95A5-E4EC28BB2671}" type="slidenum">
              <a:rPr lang="en-US" smtClean="0">
                <a:solidFill>
                  <a:srgbClr val="000000"/>
                </a:solidFill>
              </a:rPr>
              <a:pPr/>
              <a:t>13</a:t>
            </a:fld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3075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7938"/>
            <a:ext cx="3175" cy="3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Questions/Comments?</a:t>
            </a:r>
            <a:br>
              <a:rPr lang="en-CA" dirty="0" smtClean="0"/>
            </a:br>
            <a:endParaRPr lang="en-CA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EN">
  <a:themeElements>
    <a:clrScheme name="Custom 1">
      <a:dk1>
        <a:sysClr val="windowText" lastClr="000000"/>
      </a:dk1>
      <a:lt1>
        <a:sysClr val="window" lastClr="FFFFFF"/>
      </a:lt1>
      <a:dk2>
        <a:srgbClr val="205867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PowerPoint_EN</Template>
  <TotalTime>4727</TotalTime>
  <Words>728</Words>
  <Application>Microsoft Office PowerPoint</Application>
  <PresentationFormat>On-screen Show (4:3)</PresentationFormat>
  <Paragraphs>104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PowerPoint_EN</vt:lpstr>
      <vt:lpstr>Panel discussion on household debt in Canada </vt:lpstr>
      <vt:lpstr>Goals of this panel presentation</vt:lpstr>
      <vt:lpstr>Main takeaways from the presentation</vt:lpstr>
      <vt:lpstr>Micro- vs. macro-data on household debt </vt:lpstr>
      <vt:lpstr>Micro- vs. macro-data on household debt: why the inconsistency? </vt:lpstr>
      <vt:lpstr>Mixed use of micro- and macro-data on household finances</vt:lpstr>
      <vt:lpstr>The Bank is continuing to improve its understanding of household debt behaviour</vt:lpstr>
      <vt:lpstr>Project 1: Investigating the drivers of household credit growth in Canada since 2000.</vt:lpstr>
      <vt:lpstr>Project 1: Investigating the fundamental drivers of household credit growth in Canada since 2000.</vt:lpstr>
      <vt:lpstr>Project 1: Investigating the fundamental drivers of household credit growth in Canada since 2000.</vt:lpstr>
      <vt:lpstr>Project 2: Identifying the key factors that determine household insolvency in Canada.</vt:lpstr>
      <vt:lpstr>Some areas need further work in order to advance our understanding of household behaviour</vt:lpstr>
      <vt:lpstr>Summary</vt:lpstr>
      <vt:lpstr>Questions/Comments? </vt:lpstr>
    </vt:vector>
  </TitlesOfParts>
  <Company>Bank of Canada - Banque du Canada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Briefing</dc:title>
  <dc:creator>Etienne</dc:creator>
  <cp:lastModifiedBy>faru</cp:lastModifiedBy>
  <cp:revision>145</cp:revision>
  <dcterms:created xsi:type="dcterms:W3CDTF">2011-03-22T13:47:52Z</dcterms:created>
  <dcterms:modified xsi:type="dcterms:W3CDTF">2011-06-02T19:30:48Z</dcterms:modified>
</cp:coreProperties>
</file>